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70" r:id="rId9"/>
    <p:sldId id="263" r:id="rId10"/>
    <p:sldId id="264" r:id="rId11"/>
    <p:sldId id="271" r:id="rId12"/>
    <p:sldId id="265" r:id="rId13"/>
    <p:sldId id="266" r:id="rId14"/>
    <p:sldId id="272" r:id="rId15"/>
    <p:sldId id="267" r:id="rId16"/>
  </p:sldIdLst>
  <p:sldSz cx="18288000" cy="10287000"/>
  <p:notesSz cx="6858000" cy="9144000"/>
  <p:embeddedFontLst>
    <p:embeddedFont>
      <p:font typeface="Tahoma" panose="020B0604030504040204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ontserrat Classic Bold" panose="020B0604020202020204" charset="0"/>
      <p:regular r:id="rId24"/>
    </p:embeddedFont>
    <p:embeddedFont>
      <p:font typeface="Montserrat" panose="020B0604020202020204" charset="0"/>
      <p:regular r:id="rId25"/>
    </p:embeddedFont>
    <p:embeddedFont>
      <p:font typeface="Arial Black" panose="020B0A04020102020204" pitchFamily="34" charset="0"/>
      <p:bold r:id="rId26"/>
    </p:embeddedFont>
    <p:embeddedFont>
      <p:font typeface="Montserrat Classic" panose="020B0604020202020204" charset="0"/>
      <p:regular r:id="rId27"/>
    </p:embeddedFont>
    <p:embeddedFont>
      <p:font typeface="Arimo" panose="020B0604020202020204" charset="0"/>
      <p:regular r:id="rId28"/>
    </p:embeddedFont>
    <p:embeddedFont>
      <p:font typeface="Montserrat Semi-Bold" panose="020B0604020202020204" charset="0"/>
      <p:regular r:id="rId29"/>
    </p:embeddedFont>
    <p:embeddedFont>
      <p:font typeface="Verdana" panose="020B060403050404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88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93494-1F53-47DE-A520-DC406E0B8286}" type="datetimeFigureOut">
              <a:rPr lang="en-IN" smtClean="0"/>
              <a:t>23-09-2024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C0B68-674A-4F1F-AAA2-FCD64AF8CC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5862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C0B68-674A-4F1F-AAA2-FCD64AF8CC5F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5419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4DE3-2A5A-48F2-90BF-E2DF9DBB1701}" type="datetime1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 IATF AND ISO CERTIFIED ORGANISATION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553B-1965-4A6F-B820-F0FED0D8104F}" type="datetime1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 IATF AND ISO CERTIFIED ORGANISATION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ABB1-C491-48EE-A76A-C1F501AF9A42}" type="datetime1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 IATF AND ISO CERTIFIED ORGANISATION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A435-695F-4411-95D2-63DCBF3FC262}" type="datetime1">
              <a:rPr lang="en-US" smtClean="0"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 IATF AND ISO CERTIFIED ORGANISATION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EF79D-7C3E-4167-B25B-0579F38E13FF}" type="datetime1">
              <a:rPr lang="en-US" smtClean="0"/>
              <a:t>9/23/2024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 IATF AND ISO CERTIFIED ORGANISATION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557EF-2861-46AD-B4DE-1E0EC89E2E1A}" type="datetime1">
              <a:rPr lang="en-US" smtClean="0"/>
              <a:t>9/23/2024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 IATF AND ISO CERTIFIED ORGANISATION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6123-CAFD-4F0D-B9AF-212EE1FC05F3}" type="datetime1">
              <a:rPr lang="en-US" smtClean="0"/>
              <a:t>9/23/2024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 IATF AND ISO CERTIFIED ORGANISATION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4DC0F-92B9-4E7D-BB68-FE0190794DF3}" type="datetime1">
              <a:rPr lang="en-US" smtClean="0"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 IATF AND ISO CERTIFIED ORGANISATION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BC1-8B49-4080-BFBF-F62FE778FF32}" type="datetime1">
              <a:rPr lang="en-US" smtClean="0"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 IATF AND ISO CERTIFIED ORGANISATION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7179C-6DBA-41AA-8F04-8BE05A05B222}" type="datetime1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 IATF AND ISO CERTIFIED ORGANISATION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332D-1A98-4FC4-8F85-45F8DE3F47ED}" type="datetime1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 IATF AND ISO CERTIFIED ORGANISATION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943C9-63DE-458D-874F-331CB71DE49B}" type="datetime1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AN IATF AND ISO CERTIFIED ORGANISATION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6.png"/><Relationship Id="rId3" Type="http://schemas.openxmlformats.org/officeDocument/2006/relationships/image" Target="../media/image2.svg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0" Type="http://schemas.openxmlformats.org/officeDocument/2006/relationships/image" Target="../media/image4.png"/><Relationship Id="rId9" Type="http://schemas.openxmlformats.org/officeDocument/2006/relationships/image" Target="../media/image3.pn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14.png"/><Relationship Id="rId12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27.sv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image" Target="../media/image23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5" Type="http://schemas.openxmlformats.org/officeDocument/2006/relationships/image" Target="../media/image10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2.png"/><Relationship Id="rId1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9.sv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12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image" Target="../media/image35.svg"/><Relationship Id="rId1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7" Type="http://schemas.openxmlformats.org/officeDocument/2006/relationships/image" Target="../media/image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7" Type="http://schemas.openxmlformats.org/officeDocument/2006/relationships/image" Target="../media/image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39.pn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2.png"/><Relationship Id="rId7" Type="http://schemas.openxmlformats.org/officeDocument/2006/relationships/image" Target="../media/image45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11" Type="http://schemas.openxmlformats.org/officeDocument/2006/relationships/image" Target="../media/image5.png"/><Relationship Id="rId5" Type="http://schemas.openxmlformats.org/officeDocument/2006/relationships/image" Target="../media/image43.jpg"/><Relationship Id="rId10" Type="http://schemas.openxmlformats.org/officeDocument/2006/relationships/image" Target="../media/image48.jpg"/><Relationship Id="rId4" Type="http://schemas.openxmlformats.org/officeDocument/2006/relationships/image" Target="../media/image6.svg"/><Relationship Id="rId9" Type="http://schemas.openxmlformats.org/officeDocument/2006/relationships/image" Target="../media/image4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5.png"/><Relationship Id="rId3" Type="http://schemas.openxmlformats.org/officeDocument/2006/relationships/image" Target="../media/image15.svg"/><Relationship Id="rId7" Type="http://schemas.openxmlformats.org/officeDocument/2006/relationships/image" Target="../media/image50.png"/><Relationship Id="rId12" Type="http://schemas.openxmlformats.org/officeDocument/2006/relationships/image" Target="../media/image6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svg"/><Relationship Id="rId11" Type="http://schemas.openxmlformats.org/officeDocument/2006/relationships/image" Target="../media/image52.png"/><Relationship Id="rId15" Type="http://schemas.openxmlformats.org/officeDocument/2006/relationships/image" Target="../media/image7.png"/><Relationship Id="rId10" Type="http://schemas.openxmlformats.org/officeDocument/2006/relationships/image" Target="../media/image58.svg"/><Relationship Id="rId4" Type="http://schemas.openxmlformats.org/officeDocument/2006/relationships/image" Target="../media/image49.png"/><Relationship Id="rId9" Type="http://schemas.openxmlformats.org/officeDocument/2006/relationships/image" Target="../media/image51.png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10800000">
            <a:off x="8610600" y="0"/>
            <a:ext cx="9712036" cy="10287000"/>
          </a:xfrm>
          <a:custGeom>
            <a:avLst/>
            <a:gdLst/>
            <a:ahLst/>
            <a:cxnLst/>
            <a:rect l="l" t="t" r="r" b="b"/>
            <a:pathLst>
              <a:path w="9336114" h="9336114">
                <a:moveTo>
                  <a:pt x="0" y="0"/>
                </a:moveTo>
                <a:lnTo>
                  <a:pt x="9336113" y="0"/>
                </a:lnTo>
                <a:lnTo>
                  <a:pt x="9336113" y="9336114"/>
                </a:lnTo>
                <a:lnTo>
                  <a:pt x="0" y="9336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18901207">
            <a:off x="-242603" y="-2033303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18889909">
            <a:off x="-1750881" y="146999"/>
            <a:ext cx="2336254" cy="4263495"/>
          </a:xfrm>
          <a:custGeom>
            <a:avLst/>
            <a:gdLst/>
            <a:ahLst/>
            <a:cxnLst/>
            <a:rect l="l" t="t" r="r" b="b"/>
            <a:pathLst>
              <a:path w="2336254" h="7543272">
                <a:moveTo>
                  <a:pt x="0" y="0"/>
                </a:moveTo>
                <a:lnTo>
                  <a:pt x="2336254" y="0"/>
                </a:lnTo>
                <a:lnTo>
                  <a:pt x="2336254" y="7543273"/>
                </a:lnTo>
                <a:lnTo>
                  <a:pt x="0" y="75432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5783052" y="6000179"/>
            <a:ext cx="5756114" cy="820123"/>
            <a:chOff x="0" y="0"/>
            <a:chExt cx="1340844" cy="19104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0844" cy="191042"/>
            </a:xfrm>
            <a:custGeom>
              <a:avLst/>
              <a:gdLst/>
              <a:ahLst/>
              <a:cxnLst/>
              <a:rect l="l" t="t" r="r" b="b"/>
              <a:pathLst>
                <a:path w="1340844" h="191042">
                  <a:moveTo>
                    <a:pt x="95521" y="0"/>
                  </a:moveTo>
                  <a:lnTo>
                    <a:pt x="1245323" y="0"/>
                  </a:lnTo>
                  <a:cubicBezTo>
                    <a:pt x="1270657" y="0"/>
                    <a:pt x="1294953" y="10064"/>
                    <a:pt x="1312867" y="27977"/>
                  </a:cubicBezTo>
                  <a:cubicBezTo>
                    <a:pt x="1330780" y="45891"/>
                    <a:pt x="1340844" y="70187"/>
                    <a:pt x="1340844" y="95521"/>
                  </a:cubicBezTo>
                  <a:lnTo>
                    <a:pt x="1340844" y="95521"/>
                  </a:lnTo>
                  <a:cubicBezTo>
                    <a:pt x="1340844" y="120854"/>
                    <a:pt x="1330780" y="145151"/>
                    <a:pt x="1312867" y="163064"/>
                  </a:cubicBezTo>
                  <a:cubicBezTo>
                    <a:pt x="1294953" y="180978"/>
                    <a:pt x="1270657" y="191042"/>
                    <a:pt x="1245323" y="191042"/>
                  </a:cubicBezTo>
                  <a:lnTo>
                    <a:pt x="95521" y="191042"/>
                  </a:lnTo>
                  <a:cubicBezTo>
                    <a:pt x="70187" y="191042"/>
                    <a:pt x="45891" y="180978"/>
                    <a:pt x="27977" y="163064"/>
                  </a:cubicBezTo>
                  <a:cubicBezTo>
                    <a:pt x="10064" y="145151"/>
                    <a:pt x="0" y="120854"/>
                    <a:pt x="0" y="95521"/>
                  </a:cubicBezTo>
                  <a:lnTo>
                    <a:pt x="0" y="95521"/>
                  </a:lnTo>
                  <a:cubicBezTo>
                    <a:pt x="0" y="70187"/>
                    <a:pt x="10064" y="45891"/>
                    <a:pt x="27977" y="27977"/>
                  </a:cubicBezTo>
                  <a:cubicBezTo>
                    <a:pt x="45891" y="10064"/>
                    <a:pt x="70187" y="0"/>
                    <a:pt x="95521" y="0"/>
                  </a:cubicBezTo>
                  <a:close/>
                </a:path>
              </a:pathLst>
            </a:custGeom>
            <a:solidFill>
              <a:srgbClr val="052A47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340844" cy="2386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r>
                <a:rPr lang="en-US" sz="2500" spc="112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    www.vaspolymers.com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972758" y="7454921"/>
            <a:ext cx="540836" cy="534936"/>
          </a:xfrm>
          <a:custGeom>
            <a:avLst/>
            <a:gdLst/>
            <a:ahLst/>
            <a:cxnLst/>
            <a:rect l="l" t="t" r="r" b="b"/>
            <a:pathLst>
              <a:path w="540836" h="534936">
                <a:moveTo>
                  <a:pt x="0" y="0"/>
                </a:moveTo>
                <a:lnTo>
                  <a:pt x="540836" y="0"/>
                </a:lnTo>
                <a:lnTo>
                  <a:pt x="540836" y="534936"/>
                </a:lnTo>
                <a:lnTo>
                  <a:pt x="0" y="5349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163270" y="56982"/>
            <a:ext cx="2905530" cy="120031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1809" y="8572500"/>
            <a:ext cx="1840391" cy="14122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6181" y="6410240"/>
            <a:ext cx="1310754" cy="1640241"/>
          </a:xfrm>
          <a:prstGeom prst="rect">
            <a:avLst/>
          </a:prstGeom>
        </p:spPr>
      </p:pic>
      <p:sp>
        <p:nvSpPr>
          <p:cNvPr id="1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7782" y="9255789"/>
            <a:ext cx="6996085" cy="387229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2"/>
                </a:solidFill>
              </a:rPr>
              <a:t>AN IATF AND ISO CERTIFIED ORGANISATION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06333" y="1857168"/>
            <a:ext cx="12817035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Black" panose="020B0A04020102020204" pitchFamily="34" charset="0"/>
                <a:ea typeface="Verdana" panose="020B0604030504040204" pitchFamily="34" charset="0"/>
              </a:rPr>
              <a:t>VAS </a:t>
            </a:r>
            <a:r>
              <a:rPr lang="en-US" sz="115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Montserrat Classic Bold" panose="020B0604020202020204" charset="0"/>
                <a:ea typeface="Verdana" panose="020B0604030504040204" pitchFamily="34" charset="0"/>
              </a:rPr>
              <a:t>POLYMERS</a:t>
            </a:r>
            <a:r>
              <a:rPr lang="en-US" sz="115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Black" panose="020B0A04020102020204" pitchFamily="34" charset="0"/>
                <a:ea typeface="Verdana" panose="020B0604030504040204" pitchFamily="34" charset="0"/>
              </a:rPr>
              <a:t> </a:t>
            </a:r>
          </a:p>
          <a:p>
            <a:pPr algn="ctr"/>
            <a:r>
              <a:rPr lang="en-US" sz="115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Black" panose="020B0A04020102020204" pitchFamily="34" charset="0"/>
                <a:ea typeface="Verdana" panose="020B0604030504040204" pitchFamily="34" charset="0"/>
              </a:rPr>
              <a:t>LLP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 Black" panose="020B0A0402010202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231041">
            <a:off x="13216914" y="-2949524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l="-525794" t="-40822" b="-52994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468074">
            <a:off x="13918097" y="4882637"/>
            <a:ext cx="8739806" cy="5324588"/>
            <a:chOff x="0" y="0"/>
            <a:chExt cx="2301842" cy="14023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052A4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2468074">
            <a:off x="15432242" y="6369777"/>
            <a:ext cx="4609127" cy="4873542"/>
            <a:chOff x="0" y="0"/>
            <a:chExt cx="1213926" cy="12835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0D12A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0977613" y="0"/>
            <a:ext cx="7310387" cy="8224186"/>
            <a:chOff x="0" y="0"/>
            <a:chExt cx="5370413" cy="604171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solidFill>
              <a:srgbClr val="A3D376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blipFill>
              <a:blip r:embed="rId5"/>
              <a:stretch>
                <a:fillRect l="-37040" r="-37040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-3688142" y="6845658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4" y="0"/>
                </a:lnTo>
                <a:lnTo>
                  <a:pt x="6882684" y="6882684"/>
                </a:lnTo>
                <a:lnTo>
                  <a:pt x="0" y="68826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TextBox 14"/>
          <p:cNvSpPr txBox="1"/>
          <p:nvPr/>
        </p:nvSpPr>
        <p:spPr>
          <a:xfrm>
            <a:off x="3191204" y="1960910"/>
            <a:ext cx="4588794" cy="1072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97"/>
              </a:lnSpc>
              <a:spcBef>
                <a:spcPct val="0"/>
              </a:spcBef>
            </a:pPr>
            <a:r>
              <a:rPr lang="en-US" sz="7080" b="1" u="none" strike="noStrike" spc="254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Agenda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575542" y="3330671"/>
            <a:ext cx="7414761" cy="5206554"/>
            <a:chOff x="3575542" y="3330671"/>
            <a:chExt cx="4586397" cy="5206554"/>
          </a:xfrm>
        </p:grpSpPr>
        <p:sp>
          <p:nvSpPr>
            <p:cNvPr id="13" name="TextBox 13"/>
            <p:cNvSpPr txBox="1"/>
            <p:nvPr/>
          </p:nvSpPr>
          <p:spPr>
            <a:xfrm>
              <a:off x="4901222" y="3330671"/>
              <a:ext cx="3260717" cy="52065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70"/>
                </a:lnSpc>
              </a:pPr>
              <a:r>
                <a:rPr lang="en-US" sz="2899" spc="130" dirty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About Us</a:t>
              </a:r>
            </a:p>
            <a:p>
              <a:pPr algn="l">
                <a:lnSpc>
                  <a:spcPts val="5770"/>
                </a:lnSpc>
              </a:pPr>
              <a:r>
                <a:rPr lang="en-US" sz="2899" spc="130" dirty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Mission</a:t>
              </a:r>
            </a:p>
            <a:p>
              <a:pPr algn="l">
                <a:lnSpc>
                  <a:spcPts val="5770"/>
                </a:lnSpc>
              </a:pPr>
              <a:r>
                <a:rPr lang="en-US" sz="2899" spc="130" dirty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Vision</a:t>
              </a:r>
            </a:p>
            <a:p>
              <a:pPr algn="l">
                <a:lnSpc>
                  <a:spcPts val="5770"/>
                </a:lnSpc>
              </a:pPr>
              <a:r>
                <a:rPr lang="en-US" sz="2899" spc="130" dirty="0" smtClean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Engineering Capability </a:t>
              </a:r>
              <a:endParaRPr lang="en-US" sz="2899" spc="130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algn="l">
                <a:lnSpc>
                  <a:spcPts val="5770"/>
                </a:lnSpc>
              </a:pPr>
              <a:r>
                <a:rPr lang="en-US" sz="2899" spc="130" dirty="0" smtClean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Products</a:t>
              </a:r>
              <a:endParaRPr lang="en-US" sz="2899" spc="130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algn="l">
                <a:lnSpc>
                  <a:spcPts val="5770"/>
                </a:lnSpc>
              </a:pPr>
              <a:r>
                <a:rPr lang="en-US" sz="2899" spc="130" dirty="0" smtClean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Customers</a:t>
              </a:r>
              <a:endParaRPr lang="en-US" sz="2899" spc="130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marL="0" lvl="0" indent="0" algn="l">
                <a:lnSpc>
                  <a:spcPts val="5770"/>
                </a:lnSpc>
              </a:pPr>
              <a:r>
                <a:rPr lang="en-US" sz="2899" u="none" strike="noStrike" spc="130" dirty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Contact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575542" y="3330671"/>
              <a:ext cx="645670" cy="49954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01</a:t>
              </a:r>
            </a:p>
            <a:p>
              <a:pPr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02</a:t>
              </a:r>
            </a:p>
            <a:p>
              <a:pPr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03</a:t>
              </a:r>
            </a:p>
            <a:p>
              <a:pPr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04</a:t>
              </a:r>
            </a:p>
            <a:p>
              <a:pPr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05</a:t>
              </a:r>
            </a:p>
            <a:p>
              <a:pPr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06</a:t>
              </a:r>
            </a:p>
            <a:p>
              <a:pPr marL="0" lvl="0" indent="0"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07</a:t>
              </a:r>
            </a:p>
          </p:txBody>
        </p:sp>
        <p:sp>
          <p:nvSpPr>
            <p:cNvPr id="16" name="AutoShape 16"/>
            <p:cNvSpPr/>
            <p:nvPr/>
          </p:nvSpPr>
          <p:spPr>
            <a:xfrm flipV="1">
              <a:off x="4501172" y="3549746"/>
              <a:ext cx="0" cy="4776344"/>
            </a:xfrm>
            <a:prstGeom prst="line">
              <a:avLst/>
            </a:prstGeom>
            <a:ln w="38100" cap="flat">
              <a:solidFill>
                <a:srgbClr val="052A47"/>
              </a:solidFill>
              <a:prstDash val="solid"/>
              <a:headEnd type="none" w="sm" len="sm"/>
              <a:tailEnd type="none" w="sm" len="sm"/>
            </a:ln>
          </p:spPr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696" y="310351"/>
            <a:ext cx="2901948" cy="1201016"/>
          </a:xfrm>
          <a:prstGeom prst="rect">
            <a:avLst/>
          </a:prstGeom>
        </p:spPr>
      </p:pic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543644" y="9514228"/>
            <a:ext cx="6996085" cy="387229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2"/>
                </a:solidFill>
              </a:rPr>
              <a:t>AN IATF AND ISO CERTIFIED ORGANISATION</a:t>
            </a:r>
            <a:endParaRPr lang="en-US" sz="2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3513599" y="-1152810"/>
            <a:ext cx="3889773" cy="11961715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8"/>
                </a:lnTo>
                <a:lnTo>
                  <a:pt x="0" y="12559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3128476" y="-1181100"/>
            <a:ext cx="7779807" cy="11555770"/>
            <a:chOff x="0" y="0"/>
            <a:chExt cx="4275074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5074" cy="6350000"/>
            </a:xfrm>
            <a:custGeom>
              <a:avLst/>
              <a:gdLst/>
              <a:ahLst/>
              <a:cxnLst/>
              <a:rect l="l" t="t" r="r" b="b"/>
              <a:pathLst>
                <a:path w="4275074" h="6350000">
                  <a:moveTo>
                    <a:pt x="4275074" y="0"/>
                  </a:moveTo>
                  <a:lnTo>
                    <a:pt x="2736723" y="6350000"/>
                  </a:lnTo>
                  <a:lnTo>
                    <a:pt x="0" y="6350000"/>
                  </a:lnTo>
                  <a:lnTo>
                    <a:pt x="1520444" y="0"/>
                  </a:lnTo>
                  <a:lnTo>
                    <a:pt x="4275074" y="0"/>
                  </a:lnTo>
                  <a:close/>
                </a:path>
              </a:pathLst>
            </a:custGeom>
            <a:blipFill>
              <a:blip r:embed="rId4"/>
              <a:stretch>
                <a:fillRect l="-61471" r="-6147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888225" y="1028700"/>
            <a:ext cx="9215417" cy="107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96"/>
              </a:lnSpc>
              <a:spcBef>
                <a:spcPct val="0"/>
              </a:spcBef>
            </a:pPr>
            <a:r>
              <a:rPr lang="en-US" sz="7080" b="1" u="none" strike="noStrike" spc="254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About US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411022" y="4623415"/>
            <a:ext cx="2945028" cy="5777885"/>
            <a:chOff x="0" y="0"/>
            <a:chExt cx="406400" cy="7973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371921" y="-634385"/>
            <a:ext cx="2743842" cy="5383177"/>
            <a:chOff x="0" y="0"/>
            <a:chExt cx="406400" cy="7973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356049" y="-373209"/>
            <a:ext cx="714563" cy="1401909"/>
            <a:chOff x="0" y="0"/>
            <a:chExt cx="406400" cy="79732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0D12A"/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Rectangle 14"/>
          <p:cNvSpPr/>
          <p:nvPr/>
        </p:nvSpPr>
        <p:spPr>
          <a:xfrm>
            <a:off x="1740127" y="2409764"/>
            <a:ext cx="9991189" cy="2921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342265">
              <a:lnSpc>
                <a:spcPct val="100000"/>
              </a:lnSpc>
              <a:spcBef>
                <a:spcPts val="95"/>
              </a:spcBef>
            </a:pPr>
            <a:r>
              <a:rPr lang="en-US" sz="2400" dirty="0">
                <a:latin typeface="Montserrat Classic" panose="020B0604020202020204" charset="0"/>
              </a:rPr>
              <a:t>We</a:t>
            </a:r>
            <a:r>
              <a:rPr lang="en-US" sz="2400" spc="-80" dirty="0">
                <a:latin typeface="Montserrat Classic" panose="020B0604020202020204" charset="0"/>
              </a:rPr>
              <a:t> </a:t>
            </a:r>
            <a:r>
              <a:rPr lang="en-US" sz="2400" dirty="0">
                <a:latin typeface="Montserrat Classic" panose="020B0604020202020204" charset="0"/>
              </a:rPr>
              <a:t>found</a:t>
            </a:r>
            <a:r>
              <a:rPr lang="en-US" sz="2400" spc="-110" dirty="0">
                <a:latin typeface="Montserrat Classic" panose="020B0604020202020204" charset="0"/>
              </a:rPr>
              <a:t> </a:t>
            </a:r>
            <a:r>
              <a:rPr lang="en-US" sz="2400" spc="-70" dirty="0">
                <a:latin typeface="Montserrat Classic" panose="020B0604020202020204" charset="0"/>
              </a:rPr>
              <a:t>our</a:t>
            </a:r>
            <a:r>
              <a:rPr lang="en-US" sz="2400" spc="-105" dirty="0">
                <a:latin typeface="Montserrat Classic" panose="020B0604020202020204" charset="0"/>
              </a:rPr>
              <a:t> </a:t>
            </a:r>
            <a:r>
              <a:rPr lang="en-US" sz="2400" spc="-95" dirty="0">
                <a:latin typeface="Montserrat Classic" panose="020B0604020202020204" charset="0"/>
              </a:rPr>
              <a:t>business</a:t>
            </a:r>
            <a:r>
              <a:rPr lang="en-US" sz="2400" spc="-114" dirty="0">
                <a:latin typeface="Montserrat Classic" panose="020B0604020202020204" charset="0"/>
              </a:rPr>
              <a:t> </a:t>
            </a:r>
            <a:r>
              <a:rPr lang="en-US" sz="2400" spc="-80" dirty="0">
                <a:latin typeface="Montserrat Classic" panose="020B0604020202020204" charset="0"/>
              </a:rPr>
              <a:t>in</a:t>
            </a:r>
            <a:r>
              <a:rPr lang="en-US" sz="2400" spc="-120" dirty="0">
                <a:latin typeface="Montserrat Classic" panose="020B0604020202020204" charset="0"/>
              </a:rPr>
              <a:t> </a:t>
            </a:r>
            <a:r>
              <a:rPr lang="en-US" sz="2400" spc="-20" dirty="0">
                <a:latin typeface="Montserrat Classic" panose="020B0604020202020204" charset="0"/>
              </a:rPr>
              <a:t>2020- </a:t>
            </a:r>
            <a:r>
              <a:rPr lang="en-US" sz="2400" spc="-45" dirty="0">
                <a:latin typeface="Montserrat Classic" panose="020B0604020202020204" charset="0"/>
              </a:rPr>
              <a:t>Looking</a:t>
            </a:r>
            <a:r>
              <a:rPr lang="en-US" sz="2400" spc="-40" dirty="0">
                <a:latin typeface="Montserrat Classic" panose="020B0604020202020204" charset="0"/>
              </a:rPr>
              <a:t> </a:t>
            </a:r>
            <a:r>
              <a:rPr lang="en-US" sz="2400" dirty="0">
                <a:latin typeface="Montserrat Classic" panose="020B0604020202020204" charset="0"/>
              </a:rPr>
              <a:t>at</a:t>
            </a:r>
            <a:r>
              <a:rPr lang="en-US" sz="2400" spc="-60" dirty="0">
                <a:latin typeface="Montserrat Classic" panose="020B0604020202020204" charset="0"/>
              </a:rPr>
              <a:t> </a:t>
            </a:r>
            <a:r>
              <a:rPr lang="en-US" sz="2400" dirty="0">
                <a:latin typeface="Montserrat Classic" panose="020B0604020202020204" charset="0"/>
              </a:rPr>
              <a:t>demand</a:t>
            </a:r>
            <a:r>
              <a:rPr lang="en-US" sz="2400" spc="-20" dirty="0">
                <a:latin typeface="Montserrat Classic" panose="020B0604020202020204" charset="0"/>
              </a:rPr>
              <a:t> </a:t>
            </a:r>
            <a:r>
              <a:rPr lang="en-US" sz="2400" dirty="0">
                <a:latin typeface="Montserrat Classic" panose="020B0604020202020204" charset="0"/>
              </a:rPr>
              <a:t>of</a:t>
            </a:r>
            <a:r>
              <a:rPr lang="en-US" sz="2400" spc="-50" dirty="0">
                <a:latin typeface="Montserrat Classic" panose="020B0604020202020204" charset="0"/>
              </a:rPr>
              <a:t> </a:t>
            </a:r>
            <a:r>
              <a:rPr lang="en-US" sz="2400" spc="-10" dirty="0">
                <a:latin typeface="Montserrat Classic" panose="020B0604020202020204" charset="0"/>
              </a:rPr>
              <a:t>manufacturing </a:t>
            </a:r>
            <a:r>
              <a:rPr lang="en-US" sz="2400" spc="-50" dirty="0">
                <a:latin typeface="Montserrat Classic" panose="020B0604020202020204" charset="0"/>
              </a:rPr>
              <a:t>sector,</a:t>
            </a:r>
            <a:r>
              <a:rPr lang="en-US" sz="2400" spc="-90" dirty="0">
                <a:latin typeface="Montserrat Classic" panose="020B0604020202020204" charset="0"/>
              </a:rPr>
              <a:t> </a:t>
            </a:r>
            <a:r>
              <a:rPr lang="en-US" sz="2400" spc="-35" dirty="0">
                <a:latin typeface="Montserrat Classic" panose="020B0604020202020204" charset="0"/>
              </a:rPr>
              <a:t>Today</a:t>
            </a:r>
            <a:r>
              <a:rPr lang="en-US" sz="2400" spc="-90" dirty="0">
                <a:latin typeface="Montserrat Classic" panose="020B0604020202020204" charset="0"/>
              </a:rPr>
              <a:t> </a:t>
            </a:r>
            <a:r>
              <a:rPr lang="en-US" sz="2400" spc="-40" dirty="0">
                <a:latin typeface="Montserrat Classic" panose="020B0604020202020204" charset="0"/>
              </a:rPr>
              <a:t>customer</a:t>
            </a:r>
            <a:r>
              <a:rPr lang="en-US" sz="2400" spc="-95" dirty="0">
                <a:latin typeface="Montserrat Classic" panose="020B0604020202020204" charset="0"/>
              </a:rPr>
              <a:t> </a:t>
            </a:r>
            <a:r>
              <a:rPr lang="en-US" sz="2400" dirty="0">
                <a:latin typeface="Montserrat Classic" panose="020B0604020202020204" charset="0"/>
              </a:rPr>
              <a:t>needs</a:t>
            </a:r>
            <a:r>
              <a:rPr lang="en-US" sz="2400" spc="-100" dirty="0">
                <a:latin typeface="Montserrat Classic" panose="020B0604020202020204" charset="0"/>
              </a:rPr>
              <a:t> </a:t>
            </a:r>
            <a:r>
              <a:rPr lang="en-US" sz="2400" spc="-180" dirty="0">
                <a:latin typeface="Montserrat Classic" panose="020B0604020202020204" charset="0"/>
              </a:rPr>
              <a:t>is</a:t>
            </a:r>
            <a:r>
              <a:rPr lang="en-US" sz="2400" spc="-114" dirty="0">
                <a:latin typeface="Montserrat Classic" panose="020B0604020202020204" charset="0"/>
              </a:rPr>
              <a:t> </a:t>
            </a:r>
            <a:r>
              <a:rPr lang="en-US" sz="2400" spc="-25" dirty="0">
                <a:latin typeface="Montserrat Classic" panose="020B0604020202020204" charset="0"/>
              </a:rPr>
              <a:t>one</a:t>
            </a:r>
          </a:p>
          <a:p>
            <a:pPr marL="12700">
              <a:lnSpc>
                <a:spcPct val="100000"/>
              </a:lnSpc>
            </a:pPr>
            <a:r>
              <a:rPr lang="en-US" sz="2400" dirty="0">
                <a:latin typeface="Montserrat Classic" panose="020B0604020202020204" charset="0"/>
              </a:rPr>
              <a:t>touch</a:t>
            </a:r>
            <a:r>
              <a:rPr lang="en-US" sz="2400" spc="-145" dirty="0">
                <a:latin typeface="Montserrat Classic" panose="020B0604020202020204" charset="0"/>
              </a:rPr>
              <a:t> </a:t>
            </a:r>
            <a:r>
              <a:rPr lang="en-US" sz="2400" spc="-55" dirty="0">
                <a:latin typeface="Montserrat Classic" panose="020B0604020202020204" charset="0"/>
              </a:rPr>
              <a:t>solutions</a:t>
            </a:r>
            <a:r>
              <a:rPr lang="en-US" sz="2400" spc="265" dirty="0">
                <a:latin typeface="Montserrat Classic" panose="020B0604020202020204" charset="0"/>
              </a:rPr>
              <a:t> </a:t>
            </a:r>
            <a:r>
              <a:rPr lang="en-US" sz="2400" spc="70" dirty="0">
                <a:latin typeface="Montserrat Classic" panose="020B0604020202020204" charset="0"/>
              </a:rPr>
              <a:t>decade,</a:t>
            </a:r>
            <a:r>
              <a:rPr lang="en-US" sz="2400" spc="-120" dirty="0">
                <a:latin typeface="Montserrat Classic" panose="020B0604020202020204" charset="0"/>
              </a:rPr>
              <a:t> </a:t>
            </a:r>
            <a:r>
              <a:rPr lang="en-US" sz="2400" spc="-20" dirty="0">
                <a:latin typeface="Montserrat Classic" panose="020B0604020202020204" charset="0"/>
              </a:rPr>
              <a:t>where</a:t>
            </a:r>
            <a:r>
              <a:rPr lang="en-US" sz="2400" spc="-114" dirty="0">
                <a:latin typeface="Montserrat Classic" panose="020B0604020202020204" charset="0"/>
              </a:rPr>
              <a:t> </a:t>
            </a:r>
            <a:r>
              <a:rPr lang="en-US" sz="2400" spc="-50" dirty="0">
                <a:latin typeface="Montserrat Classic" panose="020B0604020202020204" charset="0"/>
              </a:rPr>
              <a:t>they</a:t>
            </a:r>
            <a:r>
              <a:rPr lang="en-US" sz="2400" spc="-105" dirty="0">
                <a:latin typeface="Montserrat Classic" panose="020B0604020202020204" charset="0"/>
              </a:rPr>
              <a:t> </a:t>
            </a:r>
            <a:r>
              <a:rPr lang="en-US" sz="2400" spc="65" dirty="0">
                <a:latin typeface="Montserrat Classic" panose="020B0604020202020204" charset="0"/>
              </a:rPr>
              <a:t>can</a:t>
            </a:r>
          </a:p>
          <a:p>
            <a:pPr marL="12700">
              <a:lnSpc>
                <a:spcPct val="100000"/>
              </a:lnSpc>
            </a:pPr>
            <a:r>
              <a:rPr lang="en-US" sz="2400" dirty="0">
                <a:latin typeface="Montserrat Classic" panose="020B0604020202020204" charset="0"/>
              </a:rPr>
              <a:t>get</a:t>
            </a:r>
            <a:r>
              <a:rPr lang="en-US" sz="2400" spc="-5" dirty="0">
                <a:latin typeface="Montserrat Classic" panose="020B0604020202020204" charset="0"/>
              </a:rPr>
              <a:t> </a:t>
            </a:r>
            <a:r>
              <a:rPr lang="en-US" sz="2400" dirty="0">
                <a:latin typeface="Montserrat Classic" panose="020B0604020202020204" charset="0"/>
              </a:rPr>
              <a:t>complete</a:t>
            </a:r>
            <a:r>
              <a:rPr lang="en-US" sz="2400" spc="10" dirty="0">
                <a:latin typeface="Montserrat Classic" panose="020B0604020202020204" charset="0"/>
              </a:rPr>
              <a:t> </a:t>
            </a:r>
            <a:r>
              <a:rPr lang="en-US" sz="2400" spc="-10" dirty="0">
                <a:latin typeface="Montserrat Classic" panose="020B0604020202020204" charset="0"/>
              </a:rPr>
              <a:t>services.</a:t>
            </a:r>
          </a:p>
          <a:p>
            <a:pPr marL="12700" marR="36830">
              <a:lnSpc>
                <a:spcPct val="100000"/>
              </a:lnSpc>
              <a:spcBef>
                <a:spcPts val="1935"/>
              </a:spcBef>
            </a:pPr>
            <a:r>
              <a:rPr lang="en-US" sz="2400" b="1" spc="-5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We</a:t>
            </a:r>
            <a:r>
              <a:rPr lang="en-US" sz="2400" b="1" spc="-7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as</a:t>
            </a:r>
            <a:r>
              <a:rPr lang="en-US" sz="2400" b="1" spc="-7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8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a</a:t>
            </a:r>
            <a:r>
              <a:rPr lang="en-US" sz="2400" b="1" spc="-4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VAS</a:t>
            </a:r>
            <a:r>
              <a:rPr lang="en-US" sz="2400" b="1" spc="-2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4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Polymer</a:t>
            </a:r>
            <a:r>
              <a:rPr lang="en-US" sz="2400" b="1" spc="-2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12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is</a:t>
            </a:r>
            <a:r>
              <a:rPr lang="en-US" sz="2400" b="1" spc="-2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7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working</a:t>
            </a:r>
            <a:r>
              <a:rPr lang="en-US" sz="2400" b="1" spc="-3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8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to</a:t>
            </a:r>
            <a:r>
              <a:rPr lang="en-US" sz="2400" b="1" spc="-3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1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serve </a:t>
            </a:r>
            <a:r>
              <a:rPr lang="en-US" sz="2400" b="1" spc="-4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customer</a:t>
            </a:r>
            <a:r>
              <a:rPr lang="en-US" sz="2400" b="1" spc="-6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11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right</a:t>
            </a:r>
            <a:r>
              <a:rPr lang="en-US" sz="2400" b="1" spc="-2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9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from</a:t>
            </a:r>
            <a:r>
              <a:rPr lang="en-US" sz="2400" b="1" spc="-2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Development</a:t>
            </a:r>
            <a:r>
              <a:rPr lang="en-US" sz="2400" b="1" spc="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2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to </a:t>
            </a:r>
            <a:r>
              <a:rPr lang="en-US" sz="2400" b="1" spc="-4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manufacturing</a:t>
            </a:r>
            <a:r>
              <a:rPr lang="en-US" sz="2400" b="1" spc="-5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9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in</a:t>
            </a:r>
            <a:r>
              <a:rPr lang="en-US" sz="2400" b="1" spc="-3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any</a:t>
            </a:r>
            <a:r>
              <a:rPr lang="en-US" sz="2400" b="1" spc="-4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3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kind</a:t>
            </a:r>
            <a:r>
              <a:rPr lang="en-US" sz="2400" b="1" spc="-5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3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of</a:t>
            </a:r>
            <a:r>
              <a:rPr lang="en-US" sz="2400" b="1" spc="-4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1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Polymer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range</a:t>
            </a:r>
            <a:r>
              <a:rPr lang="en-US" sz="2400" b="1" spc="-4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molded</a:t>
            </a:r>
            <a:r>
              <a:rPr lang="en-US" sz="2400" b="1" spc="-1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3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products</a:t>
            </a:r>
            <a:r>
              <a:rPr lang="en-US" sz="2400" b="1" spc="-3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13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with</a:t>
            </a:r>
            <a:r>
              <a:rPr lang="en-US" sz="2400" b="1" spc="-2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4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zero</a:t>
            </a:r>
            <a:r>
              <a:rPr lang="en-US" sz="2400" b="1" spc="-35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400" b="1" spc="-1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defect</a:t>
            </a:r>
            <a:r>
              <a:rPr lang="en-US" sz="2400" spc="-1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16" name="object 11"/>
          <p:cNvSpPr txBox="1"/>
          <p:nvPr/>
        </p:nvSpPr>
        <p:spPr>
          <a:xfrm>
            <a:off x="2754170" y="5811912"/>
            <a:ext cx="9971229" cy="28520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12700" marR="342265">
              <a:lnSpc>
                <a:spcPct val="100000"/>
              </a:lnSpc>
              <a:spcBef>
                <a:spcPts val="95"/>
              </a:spcBef>
              <a:defRPr sz="2400">
                <a:latin typeface="Montserrat Classic" panose="020B0604020202020204" charset="0"/>
              </a:defRPr>
            </a:lvl1pPr>
          </a:lstStyle>
          <a:p>
            <a:r>
              <a:rPr sz="3200" dirty="0">
                <a:solidFill>
                  <a:srgbClr val="0070C0"/>
                </a:solidFill>
              </a:rPr>
              <a:t>What we do-</a:t>
            </a:r>
          </a:p>
          <a:p>
            <a:pPr marL="584200" indent="-571500">
              <a:buFont typeface="Wingdings" panose="05000000000000000000" pitchFamily="2" charset="2"/>
              <a:buChar char="Ø"/>
            </a:pPr>
            <a:r>
              <a:rPr sz="2800" dirty="0"/>
              <a:t>Manufactures of plastic Components of all kind of Plastics products.</a:t>
            </a:r>
          </a:p>
          <a:p>
            <a:pPr marL="584200" indent="-571500">
              <a:buFont typeface="Wingdings" panose="05000000000000000000" pitchFamily="2" charset="2"/>
              <a:buChar char="Ø"/>
            </a:pPr>
            <a:r>
              <a:rPr sz="2800" dirty="0"/>
              <a:t>Product Design development.</a:t>
            </a:r>
          </a:p>
          <a:p>
            <a:pPr marL="584200" indent="-571500">
              <a:buFont typeface="Wingdings" panose="05000000000000000000" pitchFamily="2" charset="2"/>
              <a:buChar char="Ø"/>
            </a:pPr>
            <a:r>
              <a:rPr sz="2800" dirty="0"/>
              <a:t>Mould &amp; Tool Development</a:t>
            </a:r>
          </a:p>
          <a:p>
            <a:pPr marL="584200" indent="-571500">
              <a:buFont typeface="Wingdings" panose="05000000000000000000" pitchFamily="2" charset="2"/>
              <a:buChar char="Ø"/>
            </a:pPr>
            <a:r>
              <a:rPr sz="2800" dirty="0"/>
              <a:t>Mould maintenance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11045" y="32067"/>
            <a:ext cx="2901948" cy="1201016"/>
          </a:xfrm>
          <a:prstGeom prst="rect">
            <a:avLst/>
          </a:prstGeom>
        </p:spPr>
      </p:pic>
      <p:sp>
        <p:nvSpPr>
          <p:cNvPr id="19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743699" y="9616667"/>
            <a:ext cx="6996085" cy="387229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2"/>
                </a:solidFill>
              </a:rPr>
              <a:t>AN IATF AND ISO CERTIFIED ORGANISATION</a:t>
            </a:r>
            <a:endParaRPr lang="en-US" sz="2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1446883" y="-835014"/>
            <a:ext cx="3889773" cy="11556436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8"/>
                </a:lnTo>
                <a:lnTo>
                  <a:pt x="0" y="12559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grpSp>
        <p:nvGrpSpPr>
          <p:cNvPr id="3" name="Group 3"/>
          <p:cNvGrpSpPr/>
          <p:nvPr/>
        </p:nvGrpSpPr>
        <p:grpSpPr>
          <a:xfrm rot="721907">
            <a:off x="12286484" y="-378105"/>
            <a:ext cx="7179539" cy="12103183"/>
            <a:chOff x="0" y="0"/>
            <a:chExt cx="2365560" cy="34454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65560" cy="3445464"/>
            </a:xfrm>
            <a:custGeom>
              <a:avLst/>
              <a:gdLst/>
              <a:ahLst/>
              <a:cxnLst/>
              <a:rect l="l" t="t" r="r" b="b"/>
              <a:pathLst>
                <a:path w="2365560" h="3445464">
                  <a:moveTo>
                    <a:pt x="0" y="0"/>
                  </a:moveTo>
                  <a:lnTo>
                    <a:pt x="2365560" y="0"/>
                  </a:lnTo>
                  <a:lnTo>
                    <a:pt x="2365560" y="3445464"/>
                  </a:lnTo>
                  <a:lnTo>
                    <a:pt x="0" y="3445464"/>
                  </a:lnTo>
                  <a:close/>
                </a:path>
              </a:pathLst>
            </a:custGeom>
            <a:solidFill>
              <a:srgbClr val="052A47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65560" cy="3493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460321" y="2611428"/>
            <a:ext cx="8522879" cy="7027824"/>
          </a:xfrm>
          <a:custGeom>
            <a:avLst/>
            <a:gdLst/>
            <a:ahLst/>
            <a:cxnLst/>
            <a:rect l="l" t="t" r="r" b="b"/>
            <a:pathLst>
              <a:path w="8522879" h="7027824">
                <a:moveTo>
                  <a:pt x="0" y="0"/>
                </a:moveTo>
                <a:lnTo>
                  <a:pt x="8522879" y="0"/>
                </a:lnTo>
                <a:lnTo>
                  <a:pt x="8522879" y="7027824"/>
                </a:lnTo>
                <a:lnTo>
                  <a:pt x="0" y="7027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0290223" y="1993396"/>
            <a:ext cx="6778577" cy="6778550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25046" r="-25046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409342" y="574835"/>
            <a:ext cx="10694522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003"/>
              </a:lnSpc>
              <a:spcBef>
                <a:spcPct val="0"/>
              </a:spcBef>
            </a:pPr>
            <a:r>
              <a:rPr lang="en-US" sz="6669" b="1" u="none" strike="noStrike" spc="240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Vision Mission &amp; Value</a:t>
            </a:r>
            <a:endParaRPr lang="en-US" sz="6669" b="1" u="none" strike="noStrike" spc="240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585049" y="2956880"/>
            <a:ext cx="3616526" cy="5815065"/>
            <a:chOff x="2766174" y="1735835"/>
            <a:chExt cx="2738514" cy="3806063"/>
          </a:xfrm>
        </p:grpSpPr>
        <p:pic>
          <p:nvPicPr>
            <p:cNvPr id="19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80816" y="1815083"/>
              <a:ext cx="1385315" cy="1725168"/>
            </a:xfrm>
            <a:prstGeom prst="rect">
              <a:avLst/>
            </a:prstGeom>
          </p:spPr>
        </p:pic>
        <p:sp>
          <p:nvSpPr>
            <p:cNvPr id="20" name="object 12"/>
            <p:cNvSpPr/>
            <p:nvPr/>
          </p:nvSpPr>
          <p:spPr>
            <a:xfrm>
              <a:off x="3628644" y="1984247"/>
              <a:ext cx="1089660" cy="1386840"/>
            </a:xfrm>
            <a:custGeom>
              <a:avLst/>
              <a:gdLst/>
              <a:ahLst/>
              <a:cxnLst/>
              <a:rect l="l" t="t" r="r" b="b"/>
              <a:pathLst>
                <a:path w="1089660" h="1386839">
                  <a:moveTo>
                    <a:pt x="544829" y="0"/>
                  </a:moveTo>
                  <a:lnTo>
                    <a:pt x="502256" y="2086"/>
                  </a:lnTo>
                  <a:lnTo>
                    <a:pt x="460578" y="8243"/>
                  </a:lnTo>
                  <a:lnTo>
                    <a:pt x="419917" y="18316"/>
                  </a:lnTo>
                  <a:lnTo>
                    <a:pt x="380393" y="32151"/>
                  </a:lnTo>
                  <a:lnTo>
                    <a:pt x="342129" y="49594"/>
                  </a:lnTo>
                  <a:lnTo>
                    <a:pt x="305244" y="70490"/>
                  </a:lnTo>
                  <a:lnTo>
                    <a:pt x="269860" y="94685"/>
                  </a:lnTo>
                  <a:lnTo>
                    <a:pt x="236099" y="122025"/>
                  </a:lnTo>
                  <a:lnTo>
                    <a:pt x="204082" y="152355"/>
                  </a:lnTo>
                  <a:lnTo>
                    <a:pt x="173930" y="185522"/>
                  </a:lnTo>
                  <a:lnTo>
                    <a:pt x="145764" y="221370"/>
                  </a:lnTo>
                  <a:lnTo>
                    <a:pt x="119705" y="259746"/>
                  </a:lnTo>
                  <a:lnTo>
                    <a:pt x="95874" y="300495"/>
                  </a:lnTo>
                  <a:lnTo>
                    <a:pt x="74393" y="343464"/>
                  </a:lnTo>
                  <a:lnTo>
                    <a:pt x="55383" y="388497"/>
                  </a:lnTo>
                  <a:lnTo>
                    <a:pt x="38966" y="435441"/>
                  </a:lnTo>
                  <a:lnTo>
                    <a:pt x="25261" y="484141"/>
                  </a:lnTo>
                  <a:lnTo>
                    <a:pt x="14391" y="534444"/>
                  </a:lnTo>
                  <a:lnTo>
                    <a:pt x="6476" y="586194"/>
                  </a:lnTo>
                  <a:lnTo>
                    <a:pt x="1639" y="639237"/>
                  </a:lnTo>
                  <a:lnTo>
                    <a:pt x="0" y="693419"/>
                  </a:lnTo>
                  <a:lnTo>
                    <a:pt x="1639" y="747602"/>
                  </a:lnTo>
                  <a:lnTo>
                    <a:pt x="6476" y="800645"/>
                  </a:lnTo>
                  <a:lnTo>
                    <a:pt x="14391" y="852395"/>
                  </a:lnTo>
                  <a:lnTo>
                    <a:pt x="25261" y="902698"/>
                  </a:lnTo>
                  <a:lnTo>
                    <a:pt x="38966" y="951398"/>
                  </a:lnTo>
                  <a:lnTo>
                    <a:pt x="55383" y="998342"/>
                  </a:lnTo>
                  <a:lnTo>
                    <a:pt x="74393" y="1043375"/>
                  </a:lnTo>
                  <a:lnTo>
                    <a:pt x="95874" y="1086344"/>
                  </a:lnTo>
                  <a:lnTo>
                    <a:pt x="119705" y="1127093"/>
                  </a:lnTo>
                  <a:lnTo>
                    <a:pt x="145764" y="1165469"/>
                  </a:lnTo>
                  <a:lnTo>
                    <a:pt x="173930" y="1201317"/>
                  </a:lnTo>
                  <a:lnTo>
                    <a:pt x="204082" y="1234484"/>
                  </a:lnTo>
                  <a:lnTo>
                    <a:pt x="236099" y="1264814"/>
                  </a:lnTo>
                  <a:lnTo>
                    <a:pt x="269860" y="1292154"/>
                  </a:lnTo>
                  <a:lnTo>
                    <a:pt x="305244" y="1316349"/>
                  </a:lnTo>
                  <a:lnTo>
                    <a:pt x="342129" y="1337245"/>
                  </a:lnTo>
                  <a:lnTo>
                    <a:pt x="380393" y="1354688"/>
                  </a:lnTo>
                  <a:lnTo>
                    <a:pt x="419917" y="1368523"/>
                  </a:lnTo>
                  <a:lnTo>
                    <a:pt x="460578" y="1378596"/>
                  </a:lnTo>
                  <a:lnTo>
                    <a:pt x="502256" y="1384753"/>
                  </a:lnTo>
                  <a:lnTo>
                    <a:pt x="544829" y="1386839"/>
                  </a:lnTo>
                  <a:lnTo>
                    <a:pt x="587403" y="1384753"/>
                  </a:lnTo>
                  <a:lnTo>
                    <a:pt x="629081" y="1378596"/>
                  </a:lnTo>
                  <a:lnTo>
                    <a:pt x="669742" y="1368523"/>
                  </a:lnTo>
                  <a:lnTo>
                    <a:pt x="709266" y="1354688"/>
                  </a:lnTo>
                  <a:lnTo>
                    <a:pt x="747530" y="1337245"/>
                  </a:lnTo>
                  <a:lnTo>
                    <a:pt x="784415" y="1316349"/>
                  </a:lnTo>
                  <a:lnTo>
                    <a:pt x="819799" y="1292154"/>
                  </a:lnTo>
                  <a:lnTo>
                    <a:pt x="853560" y="1264814"/>
                  </a:lnTo>
                  <a:lnTo>
                    <a:pt x="885577" y="1234484"/>
                  </a:lnTo>
                  <a:lnTo>
                    <a:pt x="915729" y="1201317"/>
                  </a:lnTo>
                  <a:lnTo>
                    <a:pt x="943895" y="1165469"/>
                  </a:lnTo>
                  <a:lnTo>
                    <a:pt x="969954" y="1127093"/>
                  </a:lnTo>
                  <a:lnTo>
                    <a:pt x="993785" y="1086344"/>
                  </a:lnTo>
                  <a:lnTo>
                    <a:pt x="1015266" y="1043375"/>
                  </a:lnTo>
                  <a:lnTo>
                    <a:pt x="1034276" y="998342"/>
                  </a:lnTo>
                  <a:lnTo>
                    <a:pt x="1050693" y="951398"/>
                  </a:lnTo>
                  <a:lnTo>
                    <a:pt x="1064398" y="902698"/>
                  </a:lnTo>
                  <a:lnTo>
                    <a:pt x="1075268" y="852395"/>
                  </a:lnTo>
                  <a:lnTo>
                    <a:pt x="1083183" y="800645"/>
                  </a:lnTo>
                  <a:lnTo>
                    <a:pt x="1088020" y="747602"/>
                  </a:lnTo>
                  <a:lnTo>
                    <a:pt x="1089659" y="693419"/>
                  </a:lnTo>
                  <a:lnTo>
                    <a:pt x="1088020" y="639237"/>
                  </a:lnTo>
                  <a:lnTo>
                    <a:pt x="1083183" y="586194"/>
                  </a:lnTo>
                  <a:lnTo>
                    <a:pt x="1075268" y="534444"/>
                  </a:lnTo>
                  <a:lnTo>
                    <a:pt x="1064398" y="484141"/>
                  </a:lnTo>
                  <a:lnTo>
                    <a:pt x="1050693" y="435441"/>
                  </a:lnTo>
                  <a:lnTo>
                    <a:pt x="1034276" y="388497"/>
                  </a:lnTo>
                  <a:lnTo>
                    <a:pt x="1015266" y="343464"/>
                  </a:lnTo>
                  <a:lnTo>
                    <a:pt x="993785" y="300495"/>
                  </a:lnTo>
                  <a:lnTo>
                    <a:pt x="969954" y="259746"/>
                  </a:lnTo>
                  <a:lnTo>
                    <a:pt x="943895" y="221370"/>
                  </a:lnTo>
                  <a:lnTo>
                    <a:pt x="915729" y="185522"/>
                  </a:lnTo>
                  <a:lnTo>
                    <a:pt x="885577" y="152355"/>
                  </a:lnTo>
                  <a:lnTo>
                    <a:pt x="853560" y="122025"/>
                  </a:lnTo>
                  <a:lnTo>
                    <a:pt x="819799" y="94685"/>
                  </a:lnTo>
                  <a:lnTo>
                    <a:pt x="784415" y="70490"/>
                  </a:lnTo>
                  <a:lnTo>
                    <a:pt x="747530" y="49594"/>
                  </a:lnTo>
                  <a:lnTo>
                    <a:pt x="709266" y="32151"/>
                  </a:lnTo>
                  <a:lnTo>
                    <a:pt x="669742" y="18316"/>
                  </a:lnTo>
                  <a:lnTo>
                    <a:pt x="629081" y="8243"/>
                  </a:lnTo>
                  <a:lnTo>
                    <a:pt x="587403" y="2086"/>
                  </a:lnTo>
                  <a:lnTo>
                    <a:pt x="5448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3"/>
            <p:cNvSpPr/>
            <p:nvPr/>
          </p:nvSpPr>
          <p:spPr>
            <a:xfrm>
              <a:off x="3467214" y="1735835"/>
              <a:ext cx="1411605" cy="1884045"/>
            </a:xfrm>
            <a:custGeom>
              <a:avLst/>
              <a:gdLst/>
              <a:ahLst/>
              <a:cxnLst/>
              <a:rect l="l" t="t" r="r" b="b"/>
              <a:pathLst>
                <a:path w="1411604" h="1884045">
                  <a:moveTo>
                    <a:pt x="562241" y="927989"/>
                  </a:moveTo>
                  <a:lnTo>
                    <a:pt x="557161" y="920242"/>
                  </a:lnTo>
                  <a:lnTo>
                    <a:pt x="553224" y="918972"/>
                  </a:lnTo>
                  <a:lnTo>
                    <a:pt x="488962" y="918972"/>
                  </a:lnTo>
                  <a:lnTo>
                    <a:pt x="481977" y="922782"/>
                  </a:lnTo>
                  <a:lnTo>
                    <a:pt x="479945" y="927989"/>
                  </a:lnTo>
                  <a:lnTo>
                    <a:pt x="479945" y="936879"/>
                  </a:lnTo>
                  <a:lnTo>
                    <a:pt x="488962" y="943356"/>
                  </a:lnTo>
                  <a:lnTo>
                    <a:pt x="553224" y="943356"/>
                  </a:lnTo>
                  <a:lnTo>
                    <a:pt x="557161" y="940816"/>
                  </a:lnTo>
                  <a:lnTo>
                    <a:pt x="559193" y="938276"/>
                  </a:lnTo>
                  <a:lnTo>
                    <a:pt x="562241" y="936879"/>
                  </a:lnTo>
                  <a:lnTo>
                    <a:pt x="562241" y="927989"/>
                  </a:lnTo>
                  <a:close/>
                </a:path>
                <a:path w="1411604" h="1884045">
                  <a:moveTo>
                    <a:pt x="580529" y="831596"/>
                  </a:moveTo>
                  <a:lnTo>
                    <a:pt x="579513" y="826389"/>
                  </a:lnTo>
                  <a:lnTo>
                    <a:pt x="577481" y="823849"/>
                  </a:lnTo>
                  <a:lnTo>
                    <a:pt x="520966" y="784352"/>
                  </a:lnTo>
                  <a:lnTo>
                    <a:pt x="517918" y="781812"/>
                  </a:lnTo>
                  <a:lnTo>
                    <a:pt x="516013" y="781812"/>
                  </a:lnTo>
                  <a:lnTo>
                    <a:pt x="508901" y="786892"/>
                  </a:lnTo>
                  <a:lnTo>
                    <a:pt x="508901" y="799719"/>
                  </a:lnTo>
                  <a:lnTo>
                    <a:pt x="511949" y="804799"/>
                  </a:lnTo>
                  <a:lnTo>
                    <a:pt x="568464" y="844296"/>
                  </a:lnTo>
                  <a:lnTo>
                    <a:pt x="572401" y="844296"/>
                  </a:lnTo>
                  <a:lnTo>
                    <a:pt x="577481" y="841756"/>
                  </a:lnTo>
                  <a:lnTo>
                    <a:pt x="580529" y="840486"/>
                  </a:lnTo>
                  <a:lnTo>
                    <a:pt x="580529" y="831596"/>
                  </a:lnTo>
                  <a:close/>
                </a:path>
                <a:path w="1411604" h="1884045">
                  <a:moveTo>
                    <a:pt x="636917" y="760222"/>
                  </a:moveTo>
                  <a:lnTo>
                    <a:pt x="635901" y="756412"/>
                  </a:lnTo>
                  <a:lnTo>
                    <a:pt x="604024" y="685038"/>
                  </a:lnTo>
                  <a:lnTo>
                    <a:pt x="602119" y="682498"/>
                  </a:lnTo>
                  <a:lnTo>
                    <a:pt x="599071" y="681228"/>
                  </a:lnTo>
                  <a:lnTo>
                    <a:pt x="592086" y="681228"/>
                  </a:lnTo>
                  <a:lnTo>
                    <a:pt x="588149" y="685038"/>
                  </a:lnTo>
                  <a:lnTo>
                    <a:pt x="588149" y="699008"/>
                  </a:lnTo>
                  <a:lnTo>
                    <a:pt x="620026" y="767842"/>
                  </a:lnTo>
                  <a:lnTo>
                    <a:pt x="621931" y="771652"/>
                  </a:lnTo>
                  <a:lnTo>
                    <a:pt x="624979" y="774192"/>
                  </a:lnTo>
                  <a:lnTo>
                    <a:pt x="628916" y="774192"/>
                  </a:lnTo>
                  <a:lnTo>
                    <a:pt x="631964" y="771652"/>
                  </a:lnTo>
                  <a:lnTo>
                    <a:pt x="633869" y="771652"/>
                  </a:lnTo>
                  <a:lnTo>
                    <a:pt x="635901" y="769112"/>
                  </a:lnTo>
                  <a:lnTo>
                    <a:pt x="636917" y="765302"/>
                  </a:lnTo>
                  <a:lnTo>
                    <a:pt x="636917" y="760222"/>
                  </a:lnTo>
                  <a:close/>
                </a:path>
                <a:path w="1411604" h="1884045">
                  <a:moveTo>
                    <a:pt x="714641" y="654685"/>
                  </a:moveTo>
                  <a:lnTo>
                    <a:pt x="712736" y="649478"/>
                  </a:lnTo>
                  <a:lnTo>
                    <a:pt x="707910" y="643128"/>
                  </a:lnTo>
                  <a:lnTo>
                    <a:pt x="701179" y="643128"/>
                  </a:lnTo>
                  <a:lnTo>
                    <a:pt x="696353" y="649478"/>
                  </a:lnTo>
                  <a:lnTo>
                    <a:pt x="696353" y="741934"/>
                  </a:lnTo>
                  <a:lnTo>
                    <a:pt x="698258" y="745744"/>
                  </a:lnTo>
                  <a:lnTo>
                    <a:pt x="701179" y="748284"/>
                  </a:lnTo>
                  <a:lnTo>
                    <a:pt x="707910" y="748284"/>
                  </a:lnTo>
                  <a:lnTo>
                    <a:pt x="711720" y="745744"/>
                  </a:lnTo>
                  <a:lnTo>
                    <a:pt x="714641" y="736727"/>
                  </a:lnTo>
                  <a:lnTo>
                    <a:pt x="714641" y="654685"/>
                  </a:lnTo>
                  <a:close/>
                </a:path>
                <a:path w="1411604" h="1884045">
                  <a:moveTo>
                    <a:pt x="757313" y="822833"/>
                  </a:moveTo>
                  <a:lnTo>
                    <a:pt x="755408" y="817626"/>
                  </a:lnTo>
                  <a:lnTo>
                    <a:pt x="748677" y="813816"/>
                  </a:lnTo>
                  <a:lnTo>
                    <a:pt x="745756" y="813816"/>
                  </a:lnTo>
                  <a:lnTo>
                    <a:pt x="741946" y="815086"/>
                  </a:lnTo>
                  <a:lnTo>
                    <a:pt x="739025" y="824103"/>
                  </a:lnTo>
                  <a:lnTo>
                    <a:pt x="739025" y="829183"/>
                  </a:lnTo>
                  <a:lnTo>
                    <a:pt x="740041" y="833120"/>
                  </a:lnTo>
                  <a:lnTo>
                    <a:pt x="743851" y="835660"/>
                  </a:lnTo>
                  <a:lnTo>
                    <a:pt x="746772" y="835660"/>
                  </a:lnTo>
                  <a:lnTo>
                    <a:pt x="748677" y="838200"/>
                  </a:lnTo>
                  <a:lnTo>
                    <a:pt x="752487" y="838200"/>
                  </a:lnTo>
                  <a:lnTo>
                    <a:pt x="753503" y="835660"/>
                  </a:lnTo>
                  <a:lnTo>
                    <a:pt x="757313" y="826643"/>
                  </a:lnTo>
                  <a:lnTo>
                    <a:pt x="757313" y="822833"/>
                  </a:lnTo>
                  <a:close/>
                </a:path>
                <a:path w="1411604" h="1884045">
                  <a:moveTo>
                    <a:pt x="809129" y="930910"/>
                  </a:moveTo>
                  <a:lnTo>
                    <a:pt x="805065" y="894969"/>
                  </a:lnTo>
                  <a:lnTo>
                    <a:pt x="794778" y="864235"/>
                  </a:lnTo>
                  <a:lnTo>
                    <a:pt x="776236" y="837184"/>
                  </a:lnTo>
                  <a:lnTo>
                    <a:pt x="773188" y="834644"/>
                  </a:lnTo>
                  <a:lnTo>
                    <a:pt x="771156" y="832104"/>
                  </a:lnTo>
                  <a:lnTo>
                    <a:pt x="763917" y="837184"/>
                  </a:lnTo>
                  <a:lnTo>
                    <a:pt x="761885" y="841121"/>
                  </a:lnTo>
                  <a:lnTo>
                    <a:pt x="761885" y="850011"/>
                  </a:lnTo>
                  <a:lnTo>
                    <a:pt x="763917" y="855218"/>
                  </a:lnTo>
                  <a:lnTo>
                    <a:pt x="778268" y="877062"/>
                  </a:lnTo>
                  <a:lnTo>
                    <a:pt x="785507" y="901446"/>
                  </a:lnTo>
                  <a:lnTo>
                    <a:pt x="788555" y="930910"/>
                  </a:lnTo>
                  <a:lnTo>
                    <a:pt x="788555" y="939927"/>
                  </a:lnTo>
                  <a:lnTo>
                    <a:pt x="785507" y="963041"/>
                  </a:lnTo>
                  <a:lnTo>
                    <a:pt x="785507" y="971931"/>
                  </a:lnTo>
                  <a:lnTo>
                    <a:pt x="788555" y="973328"/>
                  </a:lnTo>
                  <a:lnTo>
                    <a:pt x="790587" y="975868"/>
                  </a:lnTo>
                  <a:lnTo>
                    <a:pt x="792746" y="975868"/>
                  </a:lnTo>
                  <a:lnTo>
                    <a:pt x="794778" y="978408"/>
                  </a:lnTo>
                  <a:lnTo>
                    <a:pt x="801890" y="973328"/>
                  </a:lnTo>
                  <a:lnTo>
                    <a:pt x="802906" y="969391"/>
                  </a:lnTo>
                  <a:lnTo>
                    <a:pt x="807097" y="948944"/>
                  </a:lnTo>
                  <a:lnTo>
                    <a:pt x="809129" y="930910"/>
                  </a:lnTo>
                  <a:close/>
                </a:path>
                <a:path w="1411604" h="1884045">
                  <a:moveTo>
                    <a:pt x="822845" y="1168146"/>
                  </a:moveTo>
                  <a:lnTo>
                    <a:pt x="820813" y="1164336"/>
                  </a:lnTo>
                  <a:lnTo>
                    <a:pt x="789063" y="1093216"/>
                  </a:lnTo>
                  <a:lnTo>
                    <a:pt x="788047" y="1090676"/>
                  </a:lnTo>
                  <a:lnTo>
                    <a:pt x="783983" y="1088136"/>
                  </a:lnTo>
                  <a:lnTo>
                    <a:pt x="777125" y="1088136"/>
                  </a:lnTo>
                  <a:lnTo>
                    <a:pt x="774077" y="1095756"/>
                  </a:lnTo>
                  <a:lnTo>
                    <a:pt x="774077" y="1104646"/>
                  </a:lnTo>
                  <a:lnTo>
                    <a:pt x="804938" y="1174496"/>
                  </a:lnTo>
                  <a:lnTo>
                    <a:pt x="808875" y="1177036"/>
                  </a:lnTo>
                  <a:lnTo>
                    <a:pt x="813828" y="1179576"/>
                  </a:lnTo>
                  <a:lnTo>
                    <a:pt x="818908" y="1179576"/>
                  </a:lnTo>
                  <a:lnTo>
                    <a:pt x="822845" y="1170686"/>
                  </a:lnTo>
                  <a:lnTo>
                    <a:pt x="822845" y="1168146"/>
                  </a:lnTo>
                  <a:close/>
                </a:path>
                <a:path w="1411604" h="1884045">
                  <a:moveTo>
                    <a:pt x="836561" y="931545"/>
                  </a:moveTo>
                  <a:lnTo>
                    <a:pt x="831481" y="886587"/>
                  </a:lnTo>
                  <a:lnTo>
                    <a:pt x="819416" y="846836"/>
                  </a:lnTo>
                  <a:lnTo>
                    <a:pt x="819416" y="931545"/>
                  </a:lnTo>
                  <a:lnTo>
                    <a:pt x="816368" y="967359"/>
                  </a:lnTo>
                  <a:lnTo>
                    <a:pt x="805192" y="1000760"/>
                  </a:lnTo>
                  <a:lnTo>
                    <a:pt x="788047" y="1030224"/>
                  </a:lnTo>
                  <a:lnTo>
                    <a:pt x="764806" y="1054608"/>
                  </a:lnTo>
                  <a:lnTo>
                    <a:pt x="752741" y="1066165"/>
                  </a:lnTo>
                  <a:lnTo>
                    <a:pt x="743597" y="1081532"/>
                  </a:lnTo>
                  <a:lnTo>
                    <a:pt x="738517" y="1099439"/>
                  </a:lnTo>
                  <a:lnTo>
                    <a:pt x="736612" y="1099439"/>
                  </a:lnTo>
                  <a:lnTo>
                    <a:pt x="736612" y="1122553"/>
                  </a:lnTo>
                  <a:lnTo>
                    <a:pt x="736612" y="1139190"/>
                  </a:lnTo>
                  <a:lnTo>
                    <a:pt x="713371" y="1139190"/>
                  </a:lnTo>
                  <a:lnTo>
                    <a:pt x="710323" y="1141857"/>
                  </a:lnTo>
                  <a:lnTo>
                    <a:pt x="706259" y="1150747"/>
                  </a:lnTo>
                  <a:lnTo>
                    <a:pt x="710323" y="1159764"/>
                  </a:lnTo>
                  <a:lnTo>
                    <a:pt x="713371" y="1162304"/>
                  </a:lnTo>
                  <a:lnTo>
                    <a:pt x="736612" y="1162304"/>
                  </a:lnTo>
                  <a:lnTo>
                    <a:pt x="736612" y="1180211"/>
                  </a:lnTo>
                  <a:lnTo>
                    <a:pt x="726452" y="1180211"/>
                  </a:lnTo>
                  <a:lnTo>
                    <a:pt x="726452" y="1202055"/>
                  </a:lnTo>
                  <a:lnTo>
                    <a:pt x="726452" y="1216152"/>
                  </a:lnTo>
                  <a:lnTo>
                    <a:pt x="685050" y="1216152"/>
                  </a:lnTo>
                  <a:lnTo>
                    <a:pt x="685050" y="1202055"/>
                  </a:lnTo>
                  <a:lnTo>
                    <a:pt x="726452" y="1202055"/>
                  </a:lnTo>
                  <a:lnTo>
                    <a:pt x="726452" y="1180211"/>
                  </a:lnTo>
                  <a:lnTo>
                    <a:pt x="672858" y="1180211"/>
                  </a:lnTo>
                  <a:lnTo>
                    <a:pt x="672858" y="1122553"/>
                  </a:lnTo>
                  <a:lnTo>
                    <a:pt x="736612" y="1122553"/>
                  </a:lnTo>
                  <a:lnTo>
                    <a:pt x="736612" y="1099439"/>
                  </a:lnTo>
                  <a:lnTo>
                    <a:pt x="672858" y="1099439"/>
                  </a:lnTo>
                  <a:lnTo>
                    <a:pt x="667905" y="1081532"/>
                  </a:lnTo>
                  <a:lnTo>
                    <a:pt x="658761" y="1066165"/>
                  </a:lnTo>
                  <a:lnTo>
                    <a:pt x="623455" y="1030224"/>
                  </a:lnTo>
                  <a:lnTo>
                    <a:pt x="595134" y="967359"/>
                  </a:lnTo>
                  <a:lnTo>
                    <a:pt x="592086" y="931545"/>
                  </a:lnTo>
                  <a:lnTo>
                    <a:pt x="595134" y="893064"/>
                  </a:lnTo>
                  <a:lnTo>
                    <a:pt x="625487" y="828929"/>
                  </a:lnTo>
                  <a:lnTo>
                    <a:pt x="674890" y="790448"/>
                  </a:lnTo>
                  <a:lnTo>
                    <a:pt x="705243" y="786638"/>
                  </a:lnTo>
                  <a:lnTo>
                    <a:pt x="734580" y="790448"/>
                  </a:lnTo>
                  <a:lnTo>
                    <a:pt x="786015" y="828929"/>
                  </a:lnTo>
                  <a:lnTo>
                    <a:pt x="816368" y="893064"/>
                  </a:lnTo>
                  <a:lnTo>
                    <a:pt x="819416" y="931545"/>
                  </a:lnTo>
                  <a:lnTo>
                    <a:pt x="819416" y="846836"/>
                  </a:lnTo>
                  <a:lnTo>
                    <a:pt x="798207" y="813562"/>
                  </a:lnTo>
                  <a:lnTo>
                    <a:pt x="771918" y="786638"/>
                  </a:lnTo>
                  <a:lnTo>
                    <a:pt x="739533" y="769874"/>
                  </a:lnTo>
                  <a:lnTo>
                    <a:pt x="705243" y="763524"/>
                  </a:lnTo>
                  <a:lnTo>
                    <a:pt x="669937" y="769874"/>
                  </a:lnTo>
                  <a:lnTo>
                    <a:pt x="611263" y="813562"/>
                  </a:lnTo>
                  <a:lnTo>
                    <a:pt x="590054" y="846836"/>
                  </a:lnTo>
                  <a:lnTo>
                    <a:pt x="577989" y="886587"/>
                  </a:lnTo>
                  <a:lnTo>
                    <a:pt x="572909" y="931545"/>
                  </a:lnTo>
                  <a:lnTo>
                    <a:pt x="577989" y="973836"/>
                  </a:lnTo>
                  <a:lnTo>
                    <a:pt x="590054" y="1014857"/>
                  </a:lnTo>
                  <a:lnTo>
                    <a:pt x="611263" y="1048131"/>
                  </a:lnTo>
                  <a:lnTo>
                    <a:pt x="636536" y="1072515"/>
                  </a:lnTo>
                  <a:lnTo>
                    <a:pt x="648728" y="1086612"/>
                  </a:lnTo>
                  <a:lnTo>
                    <a:pt x="653681" y="1096899"/>
                  </a:lnTo>
                  <a:lnTo>
                    <a:pt x="655713" y="1110996"/>
                  </a:lnTo>
                  <a:lnTo>
                    <a:pt x="655713" y="1195705"/>
                  </a:lnTo>
                  <a:lnTo>
                    <a:pt x="656729" y="1200785"/>
                  </a:lnTo>
                  <a:lnTo>
                    <a:pt x="660793" y="1202055"/>
                  </a:lnTo>
                  <a:lnTo>
                    <a:pt x="667905" y="1202055"/>
                  </a:lnTo>
                  <a:lnTo>
                    <a:pt x="667905" y="1231519"/>
                  </a:lnTo>
                  <a:lnTo>
                    <a:pt x="669937" y="1236726"/>
                  </a:lnTo>
                  <a:lnTo>
                    <a:pt x="676922" y="1240536"/>
                  </a:lnTo>
                  <a:lnTo>
                    <a:pt x="734580" y="1240536"/>
                  </a:lnTo>
                  <a:lnTo>
                    <a:pt x="741565" y="1236726"/>
                  </a:lnTo>
                  <a:lnTo>
                    <a:pt x="743597" y="1231519"/>
                  </a:lnTo>
                  <a:lnTo>
                    <a:pt x="743597" y="1216152"/>
                  </a:lnTo>
                  <a:lnTo>
                    <a:pt x="743597" y="1202055"/>
                  </a:lnTo>
                  <a:lnTo>
                    <a:pt x="748677" y="1202055"/>
                  </a:lnTo>
                  <a:lnTo>
                    <a:pt x="752741" y="1200785"/>
                  </a:lnTo>
                  <a:lnTo>
                    <a:pt x="755789" y="1191768"/>
                  </a:lnTo>
                  <a:lnTo>
                    <a:pt x="755789" y="1180211"/>
                  </a:lnTo>
                  <a:lnTo>
                    <a:pt x="755789" y="1122553"/>
                  </a:lnTo>
                  <a:lnTo>
                    <a:pt x="755789" y="1110996"/>
                  </a:lnTo>
                  <a:lnTo>
                    <a:pt x="757453" y="1099439"/>
                  </a:lnTo>
                  <a:lnTo>
                    <a:pt x="757821" y="1096899"/>
                  </a:lnTo>
                  <a:lnTo>
                    <a:pt x="762774" y="1086612"/>
                  </a:lnTo>
                  <a:lnTo>
                    <a:pt x="773950" y="1072515"/>
                  </a:lnTo>
                  <a:lnTo>
                    <a:pt x="800239" y="1048131"/>
                  </a:lnTo>
                  <a:lnTo>
                    <a:pt x="819416" y="1014857"/>
                  </a:lnTo>
                  <a:lnTo>
                    <a:pt x="833513" y="973836"/>
                  </a:lnTo>
                  <a:lnTo>
                    <a:pt x="836561" y="931545"/>
                  </a:lnTo>
                  <a:close/>
                </a:path>
                <a:path w="1411604" h="1884045">
                  <a:moveTo>
                    <a:pt x="902093" y="1066292"/>
                  </a:moveTo>
                  <a:lnTo>
                    <a:pt x="900061" y="1061085"/>
                  </a:lnTo>
                  <a:lnTo>
                    <a:pt x="899045" y="1059815"/>
                  </a:lnTo>
                  <a:lnTo>
                    <a:pt x="841768" y="1016508"/>
                  </a:lnTo>
                  <a:lnTo>
                    <a:pt x="834529" y="1016508"/>
                  </a:lnTo>
                  <a:lnTo>
                    <a:pt x="830465" y="1019048"/>
                  </a:lnTo>
                  <a:lnTo>
                    <a:pt x="829449" y="1021588"/>
                  </a:lnTo>
                  <a:lnTo>
                    <a:pt x="827417" y="1025398"/>
                  </a:lnTo>
                  <a:lnTo>
                    <a:pt x="829449" y="1030478"/>
                  </a:lnTo>
                  <a:lnTo>
                    <a:pt x="829449" y="1034415"/>
                  </a:lnTo>
                  <a:lnTo>
                    <a:pt x="832497" y="1036955"/>
                  </a:lnTo>
                  <a:lnTo>
                    <a:pt x="887742" y="1078992"/>
                  </a:lnTo>
                  <a:lnTo>
                    <a:pt x="897013" y="1078992"/>
                  </a:lnTo>
                  <a:lnTo>
                    <a:pt x="900061" y="1075182"/>
                  </a:lnTo>
                  <a:lnTo>
                    <a:pt x="902093" y="1070102"/>
                  </a:lnTo>
                  <a:lnTo>
                    <a:pt x="902093" y="1066292"/>
                  </a:lnTo>
                  <a:close/>
                </a:path>
                <a:path w="1411604" h="1884045">
                  <a:moveTo>
                    <a:pt x="902093" y="790702"/>
                  </a:moveTo>
                  <a:lnTo>
                    <a:pt x="900061" y="786892"/>
                  </a:lnTo>
                  <a:lnTo>
                    <a:pt x="899045" y="784352"/>
                  </a:lnTo>
                  <a:lnTo>
                    <a:pt x="894981" y="781812"/>
                  </a:lnTo>
                  <a:lnTo>
                    <a:pt x="891806" y="781812"/>
                  </a:lnTo>
                  <a:lnTo>
                    <a:pt x="887742" y="784352"/>
                  </a:lnTo>
                  <a:lnTo>
                    <a:pt x="832497" y="823849"/>
                  </a:lnTo>
                  <a:lnTo>
                    <a:pt x="829449" y="826389"/>
                  </a:lnTo>
                  <a:lnTo>
                    <a:pt x="829449" y="831596"/>
                  </a:lnTo>
                  <a:lnTo>
                    <a:pt x="827417" y="835406"/>
                  </a:lnTo>
                  <a:lnTo>
                    <a:pt x="829449" y="840486"/>
                  </a:lnTo>
                  <a:lnTo>
                    <a:pt x="830465" y="841756"/>
                  </a:lnTo>
                  <a:lnTo>
                    <a:pt x="834529" y="844296"/>
                  </a:lnTo>
                  <a:lnTo>
                    <a:pt x="841768" y="844296"/>
                  </a:lnTo>
                  <a:lnTo>
                    <a:pt x="899045" y="804799"/>
                  </a:lnTo>
                  <a:lnTo>
                    <a:pt x="902093" y="795782"/>
                  </a:lnTo>
                  <a:lnTo>
                    <a:pt x="902093" y="790702"/>
                  </a:lnTo>
                  <a:close/>
                </a:path>
                <a:path w="1411604" h="1884045">
                  <a:moveTo>
                    <a:pt x="932573" y="931799"/>
                  </a:moveTo>
                  <a:lnTo>
                    <a:pt x="928509" y="922782"/>
                  </a:lnTo>
                  <a:lnTo>
                    <a:pt x="921270" y="918972"/>
                  </a:lnTo>
                  <a:lnTo>
                    <a:pt x="856881" y="918972"/>
                  </a:lnTo>
                  <a:lnTo>
                    <a:pt x="849769" y="922782"/>
                  </a:lnTo>
                  <a:lnTo>
                    <a:pt x="848753" y="927989"/>
                  </a:lnTo>
                  <a:lnTo>
                    <a:pt x="848753" y="936879"/>
                  </a:lnTo>
                  <a:lnTo>
                    <a:pt x="849769" y="938276"/>
                  </a:lnTo>
                  <a:lnTo>
                    <a:pt x="856881" y="943356"/>
                  </a:lnTo>
                  <a:lnTo>
                    <a:pt x="921270" y="943356"/>
                  </a:lnTo>
                  <a:lnTo>
                    <a:pt x="930541" y="936879"/>
                  </a:lnTo>
                  <a:lnTo>
                    <a:pt x="932573" y="931799"/>
                  </a:lnTo>
                  <a:close/>
                </a:path>
                <a:path w="1411604" h="1884045">
                  <a:moveTo>
                    <a:pt x="1357769" y="1062228"/>
                  </a:moveTo>
                  <a:lnTo>
                    <a:pt x="1342263" y="1140409"/>
                  </a:lnTo>
                  <a:lnTo>
                    <a:pt x="1323759" y="1212456"/>
                  </a:lnTo>
                  <a:lnTo>
                    <a:pt x="1302512" y="1278623"/>
                  </a:lnTo>
                  <a:lnTo>
                    <a:pt x="1278826" y="1339138"/>
                  </a:lnTo>
                  <a:lnTo>
                    <a:pt x="1252943" y="1394269"/>
                  </a:lnTo>
                  <a:lnTo>
                    <a:pt x="1225156" y="1444244"/>
                  </a:lnTo>
                  <a:lnTo>
                    <a:pt x="1195743" y="1489341"/>
                  </a:lnTo>
                  <a:lnTo>
                    <a:pt x="1164971" y="1529778"/>
                  </a:lnTo>
                  <a:lnTo>
                    <a:pt x="1133119" y="1565808"/>
                  </a:lnTo>
                  <a:lnTo>
                    <a:pt x="1100455" y="1597685"/>
                  </a:lnTo>
                  <a:lnTo>
                    <a:pt x="1067257" y="1625650"/>
                  </a:lnTo>
                  <a:lnTo>
                    <a:pt x="1033805" y="1649958"/>
                  </a:lnTo>
                  <a:lnTo>
                    <a:pt x="1000366" y="1670850"/>
                  </a:lnTo>
                  <a:lnTo>
                    <a:pt x="934631" y="1703374"/>
                  </a:lnTo>
                  <a:lnTo>
                    <a:pt x="872274" y="1725218"/>
                  </a:lnTo>
                  <a:lnTo>
                    <a:pt x="815467" y="1738337"/>
                  </a:lnTo>
                  <a:lnTo>
                    <a:pt x="766432" y="1744726"/>
                  </a:lnTo>
                  <a:lnTo>
                    <a:pt x="727341" y="1746351"/>
                  </a:lnTo>
                  <a:lnTo>
                    <a:pt x="726871" y="1746351"/>
                  </a:lnTo>
                  <a:lnTo>
                    <a:pt x="726706" y="1742440"/>
                  </a:lnTo>
                  <a:lnTo>
                    <a:pt x="697814" y="1742986"/>
                  </a:lnTo>
                  <a:lnTo>
                    <a:pt x="636054" y="1735505"/>
                  </a:lnTo>
                  <a:lnTo>
                    <a:pt x="570496" y="1716760"/>
                  </a:lnTo>
                  <a:lnTo>
                    <a:pt x="502970" y="1686953"/>
                  </a:lnTo>
                  <a:lnTo>
                    <a:pt x="469049" y="1667954"/>
                  </a:lnTo>
                  <a:lnTo>
                    <a:pt x="435317" y="1646262"/>
                  </a:lnTo>
                  <a:lnTo>
                    <a:pt x="402031" y="1621904"/>
                  </a:lnTo>
                  <a:lnTo>
                    <a:pt x="369392" y="1594891"/>
                  </a:lnTo>
                  <a:lnTo>
                    <a:pt x="337642" y="1565262"/>
                  </a:lnTo>
                  <a:lnTo>
                    <a:pt x="307009" y="1533029"/>
                  </a:lnTo>
                  <a:lnTo>
                    <a:pt x="277723" y="1498219"/>
                  </a:lnTo>
                  <a:lnTo>
                    <a:pt x="250024" y="1460868"/>
                  </a:lnTo>
                  <a:lnTo>
                    <a:pt x="224129" y="1420977"/>
                  </a:lnTo>
                  <a:lnTo>
                    <a:pt x="200266" y="1378597"/>
                  </a:lnTo>
                  <a:lnTo>
                    <a:pt x="178663" y="1333728"/>
                  </a:lnTo>
                  <a:lnTo>
                    <a:pt x="159562" y="1286408"/>
                  </a:lnTo>
                  <a:lnTo>
                    <a:pt x="143192" y="1236649"/>
                  </a:lnTo>
                  <a:lnTo>
                    <a:pt x="129768" y="1184490"/>
                  </a:lnTo>
                  <a:lnTo>
                    <a:pt x="119532" y="1129944"/>
                  </a:lnTo>
                  <a:lnTo>
                    <a:pt x="112712" y="1073035"/>
                  </a:lnTo>
                  <a:lnTo>
                    <a:pt x="109537" y="1013802"/>
                  </a:lnTo>
                  <a:lnTo>
                    <a:pt x="110248" y="952246"/>
                  </a:lnTo>
                  <a:lnTo>
                    <a:pt x="1409" y="941832"/>
                  </a:lnTo>
                  <a:lnTo>
                    <a:pt x="177" y="964615"/>
                  </a:lnTo>
                  <a:lnTo>
                    <a:pt x="0" y="990371"/>
                  </a:lnTo>
                  <a:lnTo>
                    <a:pt x="927" y="1018870"/>
                  </a:lnTo>
                  <a:lnTo>
                    <a:pt x="6438" y="1083017"/>
                  </a:lnTo>
                  <a:lnTo>
                    <a:pt x="17348" y="1155026"/>
                  </a:lnTo>
                  <a:lnTo>
                    <a:pt x="25031" y="1193330"/>
                  </a:lnTo>
                  <a:lnTo>
                    <a:pt x="34290" y="1232827"/>
                  </a:lnTo>
                  <a:lnTo>
                    <a:pt x="45199" y="1273251"/>
                  </a:lnTo>
                  <a:lnTo>
                    <a:pt x="57861" y="1314361"/>
                  </a:lnTo>
                  <a:lnTo>
                    <a:pt x="72339" y="1355902"/>
                  </a:lnTo>
                  <a:lnTo>
                    <a:pt x="88722" y="1397596"/>
                  </a:lnTo>
                  <a:lnTo>
                    <a:pt x="107061" y="1439214"/>
                  </a:lnTo>
                  <a:lnTo>
                    <a:pt x="127469" y="1480477"/>
                  </a:lnTo>
                  <a:lnTo>
                    <a:pt x="149999" y="1521142"/>
                  </a:lnTo>
                  <a:lnTo>
                    <a:pt x="174739" y="1560944"/>
                  </a:lnTo>
                  <a:lnTo>
                    <a:pt x="201764" y="1599641"/>
                  </a:lnTo>
                  <a:lnTo>
                    <a:pt x="231165" y="1636953"/>
                  </a:lnTo>
                  <a:lnTo>
                    <a:pt x="262991" y="1672653"/>
                  </a:lnTo>
                  <a:lnTo>
                    <a:pt x="297357" y="1706460"/>
                  </a:lnTo>
                  <a:lnTo>
                    <a:pt x="334314" y="1738134"/>
                  </a:lnTo>
                  <a:lnTo>
                    <a:pt x="373938" y="1767408"/>
                  </a:lnTo>
                  <a:lnTo>
                    <a:pt x="416331" y="1794027"/>
                  </a:lnTo>
                  <a:lnTo>
                    <a:pt x="461556" y="1817738"/>
                  </a:lnTo>
                  <a:lnTo>
                    <a:pt x="509689" y="1838274"/>
                  </a:lnTo>
                  <a:lnTo>
                    <a:pt x="560819" y="1855393"/>
                  </a:lnTo>
                  <a:lnTo>
                    <a:pt x="615010" y="1868843"/>
                  </a:lnTo>
                  <a:lnTo>
                    <a:pt x="672363" y="1878355"/>
                  </a:lnTo>
                  <a:lnTo>
                    <a:pt x="732929" y="1883664"/>
                  </a:lnTo>
                  <a:lnTo>
                    <a:pt x="729488" y="1805660"/>
                  </a:lnTo>
                  <a:lnTo>
                    <a:pt x="739559" y="1804835"/>
                  </a:lnTo>
                  <a:lnTo>
                    <a:pt x="807732" y="1791309"/>
                  </a:lnTo>
                  <a:lnTo>
                    <a:pt x="878598" y="1766811"/>
                  </a:lnTo>
                  <a:lnTo>
                    <a:pt x="914514" y="1750479"/>
                  </a:lnTo>
                  <a:lnTo>
                    <a:pt x="950480" y="1731429"/>
                  </a:lnTo>
                  <a:lnTo>
                    <a:pt x="986256" y="1709661"/>
                  </a:lnTo>
                  <a:lnTo>
                    <a:pt x="1021651" y="1685188"/>
                  </a:lnTo>
                  <a:lnTo>
                    <a:pt x="1056449" y="1658010"/>
                  </a:lnTo>
                  <a:lnTo>
                    <a:pt x="1090447" y="1628152"/>
                  </a:lnTo>
                  <a:lnTo>
                    <a:pt x="1123403" y="1595602"/>
                  </a:lnTo>
                  <a:lnTo>
                    <a:pt x="1155141" y="1560372"/>
                  </a:lnTo>
                  <a:lnTo>
                    <a:pt x="1185418" y="1522463"/>
                  </a:lnTo>
                  <a:lnTo>
                    <a:pt x="1214031" y="1481899"/>
                  </a:lnTo>
                  <a:lnTo>
                    <a:pt x="1240790" y="1438681"/>
                  </a:lnTo>
                  <a:lnTo>
                    <a:pt x="1265453" y="1392796"/>
                  </a:lnTo>
                  <a:lnTo>
                    <a:pt x="1287818" y="1344282"/>
                  </a:lnTo>
                  <a:lnTo>
                    <a:pt x="1307668" y="1293114"/>
                  </a:lnTo>
                  <a:lnTo>
                    <a:pt x="1324813" y="1239329"/>
                  </a:lnTo>
                  <a:lnTo>
                    <a:pt x="1339011" y="1182916"/>
                  </a:lnTo>
                  <a:lnTo>
                    <a:pt x="1350060" y="1123873"/>
                  </a:lnTo>
                  <a:lnTo>
                    <a:pt x="1357769" y="1062228"/>
                  </a:lnTo>
                  <a:close/>
                </a:path>
                <a:path w="1411604" h="1884045">
                  <a:moveTo>
                    <a:pt x="1410982" y="893305"/>
                  </a:moveTo>
                  <a:lnTo>
                    <a:pt x="1407934" y="833843"/>
                  </a:lnTo>
                  <a:lnTo>
                    <a:pt x="1399794" y="765505"/>
                  </a:lnTo>
                  <a:lnTo>
                    <a:pt x="1385938" y="690346"/>
                  </a:lnTo>
                  <a:lnTo>
                    <a:pt x="1376680" y="650849"/>
                  </a:lnTo>
                  <a:lnTo>
                    <a:pt x="1365745" y="610425"/>
                  </a:lnTo>
                  <a:lnTo>
                    <a:pt x="1353083" y="569315"/>
                  </a:lnTo>
                  <a:lnTo>
                    <a:pt x="1338605" y="527773"/>
                  </a:lnTo>
                  <a:lnTo>
                    <a:pt x="1322222" y="486079"/>
                  </a:lnTo>
                  <a:lnTo>
                    <a:pt x="1303870" y="444461"/>
                  </a:lnTo>
                  <a:lnTo>
                    <a:pt x="1283474" y="403199"/>
                  </a:lnTo>
                  <a:lnTo>
                    <a:pt x="1260932" y="362534"/>
                  </a:lnTo>
                  <a:lnTo>
                    <a:pt x="1236192" y="322732"/>
                  </a:lnTo>
                  <a:lnTo>
                    <a:pt x="1209167" y="284035"/>
                  </a:lnTo>
                  <a:lnTo>
                    <a:pt x="1179766" y="246722"/>
                  </a:lnTo>
                  <a:lnTo>
                    <a:pt x="1147927" y="211023"/>
                  </a:lnTo>
                  <a:lnTo>
                    <a:pt x="1113574" y="177215"/>
                  </a:lnTo>
                  <a:lnTo>
                    <a:pt x="1076617" y="145542"/>
                  </a:lnTo>
                  <a:lnTo>
                    <a:pt x="1036993" y="116268"/>
                  </a:lnTo>
                  <a:lnTo>
                    <a:pt x="994600" y="89649"/>
                  </a:lnTo>
                  <a:lnTo>
                    <a:pt x="949375" y="65938"/>
                  </a:lnTo>
                  <a:lnTo>
                    <a:pt x="901255" y="45402"/>
                  </a:lnTo>
                  <a:lnTo>
                    <a:pt x="850125" y="28282"/>
                  </a:lnTo>
                  <a:lnTo>
                    <a:pt x="795947" y="14833"/>
                  </a:lnTo>
                  <a:lnTo>
                    <a:pt x="738619" y="5321"/>
                  </a:lnTo>
                  <a:lnTo>
                    <a:pt x="678065" y="0"/>
                  </a:lnTo>
                  <a:lnTo>
                    <a:pt x="681494" y="78028"/>
                  </a:lnTo>
                  <a:lnTo>
                    <a:pt x="671423" y="78841"/>
                  </a:lnTo>
                  <a:lnTo>
                    <a:pt x="603250" y="92367"/>
                  </a:lnTo>
                  <a:lnTo>
                    <a:pt x="532384" y="116865"/>
                  </a:lnTo>
                  <a:lnTo>
                    <a:pt x="496468" y="133197"/>
                  </a:lnTo>
                  <a:lnTo>
                    <a:pt x="460502" y="152247"/>
                  </a:lnTo>
                  <a:lnTo>
                    <a:pt x="424726" y="174015"/>
                  </a:lnTo>
                  <a:lnTo>
                    <a:pt x="389331" y="198488"/>
                  </a:lnTo>
                  <a:lnTo>
                    <a:pt x="354533" y="225666"/>
                  </a:lnTo>
                  <a:lnTo>
                    <a:pt x="320535" y="255524"/>
                  </a:lnTo>
                  <a:lnTo>
                    <a:pt x="287578" y="288074"/>
                  </a:lnTo>
                  <a:lnTo>
                    <a:pt x="255841" y="323303"/>
                  </a:lnTo>
                  <a:lnTo>
                    <a:pt x="225564" y="361213"/>
                  </a:lnTo>
                  <a:lnTo>
                    <a:pt x="196951" y="401777"/>
                  </a:lnTo>
                  <a:lnTo>
                    <a:pt x="170192" y="444995"/>
                  </a:lnTo>
                  <a:lnTo>
                    <a:pt x="145529" y="490880"/>
                  </a:lnTo>
                  <a:lnTo>
                    <a:pt x="123164" y="539394"/>
                  </a:lnTo>
                  <a:lnTo>
                    <a:pt x="103314" y="590562"/>
                  </a:lnTo>
                  <a:lnTo>
                    <a:pt x="86169" y="644347"/>
                  </a:lnTo>
                  <a:lnTo>
                    <a:pt x="71970" y="700760"/>
                  </a:lnTo>
                  <a:lnTo>
                    <a:pt x="60921" y="759802"/>
                  </a:lnTo>
                  <a:lnTo>
                    <a:pt x="53225" y="821436"/>
                  </a:lnTo>
                  <a:lnTo>
                    <a:pt x="68719" y="743267"/>
                  </a:lnTo>
                  <a:lnTo>
                    <a:pt x="87223" y="671220"/>
                  </a:lnTo>
                  <a:lnTo>
                    <a:pt x="108470" y="605053"/>
                  </a:lnTo>
                  <a:lnTo>
                    <a:pt x="132156" y="544537"/>
                  </a:lnTo>
                  <a:lnTo>
                    <a:pt x="158038" y="489407"/>
                  </a:lnTo>
                  <a:lnTo>
                    <a:pt x="185826" y="439432"/>
                  </a:lnTo>
                  <a:lnTo>
                    <a:pt x="215239" y="394335"/>
                  </a:lnTo>
                  <a:lnTo>
                    <a:pt x="246011" y="353898"/>
                  </a:lnTo>
                  <a:lnTo>
                    <a:pt x="277863" y="317868"/>
                  </a:lnTo>
                  <a:lnTo>
                    <a:pt x="310527" y="285991"/>
                  </a:lnTo>
                  <a:lnTo>
                    <a:pt x="343725" y="258025"/>
                  </a:lnTo>
                  <a:lnTo>
                    <a:pt x="377177" y="233718"/>
                  </a:lnTo>
                  <a:lnTo>
                    <a:pt x="410616" y="212826"/>
                  </a:lnTo>
                  <a:lnTo>
                    <a:pt x="476351" y="180301"/>
                  </a:lnTo>
                  <a:lnTo>
                    <a:pt x="538708" y="158457"/>
                  </a:lnTo>
                  <a:lnTo>
                    <a:pt x="595515" y="145338"/>
                  </a:lnTo>
                  <a:lnTo>
                    <a:pt x="644550" y="138950"/>
                  </a:lnTo>
                  <a:lnTo>
                    <a:pt x="683641" y="137325"/>
                  </a:lnTo>
                  <a:lnTo>
                    <a:pt x="684110" y="137337"/>
                  </a:lnTo>
                  <a:lnTo>
                    <a:pt x="684288" y="141224"/>
                  </a:lnTo>
                  <a:lnTo>
                    <a:pt x="713168" y="140690"/>
                  </a:lnTo>
                  <a:lnTo>
                    <a:pt x="774928" y="148170"/>
                  </a:lnTo>
                  <a:lnTo>
                    <a:pt x="840486" y="166916"/>
                  </a:lnTo>
                  <a:lnTo>
                    <a:pt x="908011" y="196723"/>
                  </a:lnTo>
                  <a:lnTo>
                    <a:pt x="941933" y="215722"/>
                  </a:lnTo>
                  <a:lnTo>
                    <a:pt x="975664" y="237413"/>
                  </a:lnTo>
                  <a:lnTo>
                    <a:pt x="1008951" y="261772"/>
                  </a:lnTo>
                  <a:lnTo>
                    <a:pt x="1041590" y="288785"/>
                  </a:lnTo>
                  <a:lnTo>
                    <a:pt x="1073340" y="318414"/>
                  </a:lnTo>
                  <a:lnTo>
                    <a:pt x="1103972" y="350647"/>
                  </a:lnTo>
                  <a:lnTo>
                    <a:pt x="1133259" y="385457"/>
                  </a:lnTo>
                  <a:lnTo>
                    <a:pt x="1160957" y="422808"/>
                  </a:lnTo>
                  <a:lnTo>
                    <a:pt x="1186853" y="462699"/>
                  </a:lnTo>
                  <a:lnTo>
                    <a:pt x="1210716" y="505079"/>
                  </a:lnTo>
                  <a:lnTo>
                    <a:pt x="1232319" y="549948"/>
                  </a:lnTo>
                  <a:lnTo>
                    <a:pt x="1251419" y="597268"/>
                  </a:lnTo>
                  <a:lnTo>
                    <a:pt x="1267790" y="647026"/>
                  </a:lnTo>
                  <a:lnTo>
                    <a:pt x="1281214" y="699185"/>
                  </a:lnTo>
                  <a:lnTo>
                    <a:pt x="1291450" y="753732"/>
                  </a:lnTo>
                  <a:lnTo>
                    <a:pt x="1298270" y="810641"/>
                  </a:lnTo>
                  <a:lnTo>
                    <a:pt x="1301445" y="869873"/>
                  </a:lnTo>
                  <a:lnTo>
                    <a:pt x="1300746" y="931418"/>
                  </a:lnTo>
                  <a:lnTo>
                    <a:pt x="1409585" y="941832"/>
                  </a:lnTo>
                  <a:lnTo>
                    <a:pt x="1410804" y="919060"/>
                  </a:lnTo>
                  <a:lnTo>
                    <a:pt x="1410982" y="893305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76116" y="2752343"/>
              <a:ext cx="128016" cy="163067"/>
            </a:xfrm>
            <a:prstGeom prst="rect">
              <a:avLst/>
            </a:prstGeom>
          </p:spPr>
        </p:pic>
        <p:sp>
          <p:nvSpPr>
            <p:cNvPr id="23" name="object 15"/>
            <p:cNvSpPr/>
            <p:nvPr/>
          </p:nvSpPr>
          <p:spPr>
            <a:xfrm>
              <a:off x="4137660" y="2417063"/>
              <a:ext cx="152400" cy="481965"/>
            </a:xfrm>
            <a:custGeom>
              <a:avLst/>
              <a:gdLst/>
              <a:ahLst/>
              <a:cxnLst/>
              <a:rect l="l" t="t" r="r" b="b"/>
              <a:pathLst>
                <a:path w="152400" h="481964">
                  <a:moveTo>
                    <a:pt x="32004" y="466344"/>
                  </a:moveTo>
                  <a:lnTo>
                    <a:pt x="30099" y="461264"/>
                  </a:lnTo>
                  <a:lnTo>
                    <a:pt x="27305" y="458724"/>
                  </a:lnTo>
                  <a:lnTo>
                    <a:pt x="20828" y="458724"/>
                  </a:lnTo>
                  <a:lnTo>
                    <a:pt x="17145" y="461264"/>
                  </a:lnTo>
                  <a:lnTo>
                    <a:pt x="15240" y="466344"/>
                  </a:lnTo>
                  <a:lnTo>
                    <a:pt x="15240" y="475234"/>
                  </a:lnTo>
                  <a:lnTo>
                    <a:pt x="17145" y="479044"/>
                  </a:lnTo>
                  <a:lnTo>
                    <a:pt x="20828" y="481584"/>
                  </a:lnTo>
                  <a:lnTo>
                    <a:pt x="27305" y="481584"/>
                  </a:lnTo>
                  <a:lnTo>
                    <a:pt x="30099" y="479044"/>
                  </a:lnTo>
                  <a:lnTo>
                    <a:pt x="32004" y="475234"/>
                  </a:lnTo>
                  <a:lnTo>
                    <a:pt x="32004" y="466344"/>
                  </a:lnTo>
                  <a:close/>
                </a:path>
                <a:path w="152400" h="481964">
                  <a:moveTo>
                    <a:pt x="68580" y="291592"/>
                  </a:moveTo>
                  <a:lnTo>
                    <a:pt x="64795" y="274828"/>
                  </a:lnTo>
                  <a:lnTo>
                    <a:pt x="64516" y="273558"/>
                  </a:lnTo>
                  <a:lnTo>
                    <a:pt x="57277" y="259334"/>
                  </a:lnTo>
                  <a:lnTo>
                    <a:pt x="50165" y="254076"/>
                  </a:lnTo>
                  <a:lnTo>
                    <a:pt x="50165" y="286385"/>
                  </a:lnTo>
                  <a:lnTo>
                    <a:pt x="50165" y="295402"/>
                  </a:lnTo>
                  <a:lnTo>
                    <a:pt x="47117" y="304419"/>
                  </a:lnTo>
                  <a:lnTo>
                    <a:pt x="45085" y="307086"/>
                  </a:lnTo>
                  <a:lnTo>
                    <a:pt x="45085" y="274828"/>
                  </a:lnTo>
                  <a:lnTo>
                    <a:pt x="49149" y="279908"/>
                  </a:lnTo>
                  <a:lnTo>
                    <a:pt x="50165" y="286385"/>
                  </a:lnTo>
                  <a:lnTo>
                    <a:pt x="50165" y="254076"/>
                  </a:lnTo>
                  <a:lnTo>
                    <a:pt x="45085" y="250317"/>
                  </a:lnTo>
                  <a:lnTo>
                    <a:pt x="45085" y="246380"/>
                  </a:lnTo>
                  <a:lnTo>
                    <a:pt x="45085" y="214122"/>
                  </a:lnTo>
                  <a:lnTo>
                    <a:pt x="50165" y="220599"/>
                  </a:lnTo>
                  <a:lnTo>
                    <a:pt x="54229" y="223266"/>
                  </a:lnTo>
                  <a:lnTo>
                    <a:pt x="61468" y="223266"/>
                  </a:lnTo>
                  <a:lnTo>
                    <a:pt x="64516" y="214122"/>
                  </a:lnTo>
                  <a:lnTo>
                    <a:pt x="64516" y="207772"/>
                  </a:lnTo>
                  <a:lnTo>
                    <a:pt x="61468" y="201295"/>
                  </a:lnTo>
                  <a:lnTo>
                    <a:pt x="56261" y="194818"/>
                  </a:lnTo>
                  <a:lnTo>
                    <a:pt x="50165" y="192278"/>
                  </a:lnTo>
                  <a:lnTo>
                    <a:pt x="45085" y="187071"/>
                  </a:lnTo>
                  <a:lnTo>
                    <a:pt x="45085" y="174244"/>
                  </a:lnTo>
                  <a:lnTo>
                    <a:pt x="41910" y="165227"/>
                  </a:lnTo>
                  <a:lnTo>
                    <a:pt x="34798" y="160020"/>
                  </a:lnTo>
                  <a:lnTo>
                    <a:pt x="27686" y="165227"/>
                  </a:lnTo>
                  <a:lnTo>
                    <a:pt x="25527" y="169037"/>
                  </a:lnTo>
                  <a:lnTo>
                    <a:pt x="25527" y="187071"/>
                  </a:lnTo>
                  <a:lnTo>
                    <a:pt x="25527" y="214122"/>
                  </a:lnTo>
                  <a:lnTo>
                    <a:pt x="25527" y="246380"/>
                  </a:lnTo>
                  <a:lnTo>
                    <a:pt x="21463" y="241300"/>
                  </a:lnTo>
                  <a:lnTo>
                    <a:pt x="20447" y="234823"/>
                  </a:lnTo>
                  <a:lnTo>
                    <a:pt x="20447" y="225806"/>
                  </a:lnTo>
                  <a:lnTo>
                    <a:pt x="23495" y="216789"/>
                  </a:lnTo>
                  <a:lnTo>
                    <a:pt x="25527" y="214122"/>
                  </a:lnTo>
                  <a:lnTo>
                    <a:pt x="25527" y="187071"/>
                  </a:lnTo>
                  <a:lnTo>
                    <a:pt x="13335" y="196088"/>
                  </a:lnTo>
                  <a:lnTo>
                    <a:pt x="4064" y="211582"/>
                  </a:lnTo>
                  <a:lnTo>
                    <a:pt x="0" y="229616"/>
                  </a:lnTo>
                  <a:lnTo>
                    <a:pt x="4064" y="247650"/>
                  </a:lnTo>
                  <a:lnTo>
                    <a:pt x="13335" y="261874"/>
                  </a:lnTo>
                  <a:lnTo>
                    <a:pt x="25527" y="270891"/>
                  </a:lnTo>
                  <a:lnTo>
                    <a:pt x="25527" y="307086"/>
                  </a:lnTo>
                  <a:lnTo>
                    <a:pt x="23495" y="307086"/>
                  </a:lnTo>
                  <a:lnTo>
                    <a:pt x="23495" y="304419"/>
                  </a:lnTo>
                  <a:lnTo>
                    <a:pt x="21463" y="301879"/>
                  </a:lnTo>
                  <a:lnTo>
                    <a:pt x="18415" y="300609"/>
                  </a:lnTo>
                  <a:lnTo>
                    <a:pt x="16383" y="297942"/>
                  </a:lnTo>
                  <a:lnTo>
                    <a:pt x="9271" y="297942"/>
                  </a:lnTo>
                  <a:lnTo>
                    <a:pt x="6096" y="301879"/>
                  </a:lnTo>
                  <a:lnTo>
                    <a:pt x="6096" y="304419"/>
                  </a:lnTo>
                  <a:lnTo>
                    <a:pt x="4064" y="309626"/>
                  </a:lnTo>
                  <a:lnTo>
                    <a:pt x="6096" y="313436"/>
                  </a:lnTo>
                  <a:lnTo>
                    <a:pt x="9271" y="319913"/>
                  </a:lnTo>
                  <a:lnTo>
                    <a:pt x="14351" y="326390"/>
                  </a:lnTo>
                  <a:lnTo>
                    <a:pt x="20447" y="328930"/>
                  </a:lnTo>
                  <a:lnTo>
                    <a:pt x="25527" y="334137"/>
                  </a:lnTo>
                  <a:lnTo>
                    <a:pt x="25527" y="352171"/>
                  </a:lnTo>
                  <a:lnTo>
                    <a:pt x="27686" y="355981"/>
                  </a:lnTo>
                  <a:lnTo>
                    <a:pt x="34798" y="361188"/>
                  </a:lnTo>
                  <a:lnTo>
                    <a:pt x="41910" y="355981"/>
                  </a:lnTo>
                  <a:lnTo>
                    <a:pt x="45085" y="346964"/>
                  </a:lnTo>
                  <a:lnTo>
                    <a:pt x="45085" y="334137"/>
                  </a:lnTo>
                  <a:lnTo>
                    <a:pt x="57277" y="325120"/>
                  </a:lnTo>
                  <a:lnTo>
                    <a:pt x="64516" y="309626"/>
                  </a:lnTo>
                  <a:lnTo>
                    <a:pt x="65087" y="307086"/>
                  </a:lnTo>
                  <a:lnTo>
                    <a:pt x="68580" y="291592"/>
                  </a:lnTo>
                  <a:close/>
                </a:path>
                <a:path w="152400" h="481964">
                  <a:moveTo>
                    <a:pt x="152400" y="8890"/>
                  </a:moveTo>
                  <a:lnTo>
                    <a:pt x="148463" y="0"/>
                  </a:lnTo>
                  <a:lnTo>
                    <a:pt x="138430" y="0"/>
                  </a:lnTo>
                  <a:lnTo>
                    <a:pt x="134493" y="3810"/>
                  </a:lnTo>
                  <a:lnTo>
                    <a:pt x="103632" y="75184"/>
                  </a:lnTo>
                  <a:lnTo>
                    <a:pt x="103632" y="84074"/>
                  </a:lnTo>
                  <a:lnTo>
                    <a:pt x="104648" y="87884"/>
                  </a:lnTo>
                  <a:lnTo>
                    <a:pt x="106680" y="90424"/>
                  </a:lnTo>
                  <a:lnTo>
                    <a:pt x="110617" y="90424"/>
                  </a:lnTo>
                  <a:lnTo>
                    <a:pt x="111633" y="92964"/>
                  </a:lnTo>
                  <a:lnTo>
                    <a:pt x="113538" y="92964"/>
                  </a:lnTo>
                  <a:lnTo>
                    <a:pt x="117602" y="90424"/>
                  </a:lnTo>
                  <a:lnTo>
                    <a:pt x="118618" y="86614"/>
                  </a:lnTo>
                  <a:lnTo>
                    <a:pt x="150368" y="17780"/>
                  </a:lnTo>
                  <a:lnTo>
                    <a:pt x="152400" y="12700"/>
                  </a:lnTo>
                  <a:lnTo>
                    <a:pt x="152400" y="889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79776" y="3654551"/>
              <a:ext cx="1385315" cy="1725168"/>
            </a:xfrm>
            <a:prstGeom prst="rect">
              <a:avLst/>
            </a:prstGeom>
          </p:spPr>
        </p:pic>
        <p:sp>
          <p:nvSpPr>
            <p:cNvPr id="25" name="object 17"/>
            <p:cNvSpPr/>
            <p:nvPr/>
          </p:nvSpPr>
          <p:spPr>
            <a:xfrm>
              <a:off x="2927604" y="3823715"/>
              <a:ext cx="1089660" cy="1386840"/>
            </a:xfrm>
            <a:custGeom>
              <a:avLst/>
              <a:gdLst/>
              <a:ahLst/>
              <a:cxnLst/>
              <a:rect l="l" t="t" r="r" b="b"/>
              <a:pathLst>
                <a:path w="1089660" h="1386839">
                  <a:moveTo>
                    <a:pt x="544830" y="0"/>
                  </a:moveTo>
                  <a:lnTo>
                    <a:pt x="502256" y="2086"/>
                  </a:lnTo>
                  <a:lnTo>
                    <a:pt x="460578" y="8243"/>
                  </a:lnTo>
                  <a:lnTo>
                    <a:pt x="419917" y="18316"/>
                  </a:lnTo>
                  <a:lnTo>
                    <a:pt x="380393" y="32151"/>
                  </a:lnTo>
                  <a:lnTo>
                    <a:pt x="342129" y="49594"/>
                  </a:lnTo>
                  <a:lnTo>
                    <a:pt x="305244" y="70490"/>
                  </a:lnTo>
                  <a:lnTo>
                    <a:pt x="269860" y="94685"/>
                  </a:lnTo>
                  <a:lnTo>
                    <a:pt x="236099" y="122025"/>
                  </a:lnTo>
                  <a:lnTo>
                    <a:pt x="204082" y="152355"/>
                  </a:lnTo>
                  <a:lnTo>
                    <a:pt x="173930" y="185522"/>
                  </a:lnTo>
                  <a:lnTo>
                    <a:pt x="145764" y="221370"/>
                  </a:lnTo>
                  <a:lnTo>
                    <a:pt x="119705" y="259746"/>
                  </a:lnTo>
                  <a:lnTo>
                    <a:pt x="95874" y="300495"/>
                  </a:lnTo>
                  <a:lnTo>
                    <a:pt x="74393" y="343464"/>
                  </a:lnTo>
                  <a:lnTo>
                    <a:pt x="55383" y="388497"/>
                  </a:lnTo>
                  <a:lnTo>
                    <a:pt x="38966" y="435441"/>
                  </a:lnTo>
                  <a:lnTo>
                    <a:pt x="25261" y="484141"/>
                  </a:lnTo>
                  <a:lnTo>
                    <a:pt x="14391" y="534444"/>
                  </a:lnTo>
                  <a:lnTo>
                    <a:pt x="6476" y="586194"/>
                  </a:lnTo>
                  <a:lnTo>
                    <a:pt x="1639" y="639237"/>
                  </a:lnTo>
                  <a:lnTo>
                    <a:pt x="0" y="693419"/>
                  </a:lnTo>
                  <a:lnTo>
                    <a:pt x="1639" y="747602"/>
                  </a:lnTo>
                  <a:lnTo>
                    <a:pt x="6476" y="800645"/>
                  </a:lnTo>
                  <a:lnTo>
                    <a:pt x="14391" y="852395"/>
                  </a:lnTo>
                  <a:lnTo>
                    <a:pt x="25261" y="902698"/>
                  </a:lnTo>
                  <a:lnTo>
                    <a:pt x="38966" y="951398"/>
                  </a:lnTo>
                  <a:lnTo>
                    <a:pt x="55383" y="998342"/>
                  </a:lnTo>
                  <a:lnTo>
                    <a:pt x="74393" y="1043375"/>
                  </a:lnTo>
                  <a:lnTo>
                    <a:pt x="95874" y="1086344"/>
                  </a:lnTo>
                  <a:lnTo>
                    <a:pt x="119705" y="1127093"/>
                  </a:lnTo>
                  <a:lnTo>
                    <a:pt x="145764" y="1165469"/>
                  </a:lnTo>
                  <a:lnTo>
                    <a:pt x="173930" y="1201317"/>
                  </a:lnTo>
                  <a:lnTo>
                    <a:pt x="204082" y="1234484"/>
                  </a:lnTo>
                  <a:lnTo>
                    <a:pt x="236099" y="1264814"/>
                  </a:lnTo>
                  <a:lnTo>
                    <a:pt x="269860" y="1292154"/>
                  </a:lnTo>
                  <a:lnTo>
                    <a:pt x="305244" y="1316349"/>
                  </a:lnTo>
                  <a:lnTo>
                    <a:pt x="342129" y="1337245"/>
                  </a:lnTo>
                  <a:lnTo>
                    <a:pt x="380393" y="1354688"/>
                  </a:lnTo>
                  <a:lnTo>
                    <a:pt x="419917" y="1368523"/>
                  </a:lnTo>
                  <a:lnTo>
                    <a:pt x="460578" y="1378596"/>
                  </a:lnTo>
                  <a:lnTo>
                    <a:pt x="502256" y="1384753"/>
                  </a:lnTo>
                  <a:lnTo>
                    <a:pt x="544830" y="1386839"/>
                  </a:lnTo>
                  <a:lnTo>
                    <a:pt x="587403" y="1384753"/>
                  </a:lnTo>
                  <a:lnTo>
                    <a:pt x="629081" y="1378596"/>
                  </a:lnTo>
                  <a:lnTo>
                    <a:pt x="669742" y="1368523"/>
                  </a:lnTo>
                  <a:lnTo>
                    <a:pt x="709266" y="1354688"/>
                  </a:lnTo>
                  <a:lnTo>
                    <a:pt x="747530" y="1337245"/>
                  </a:lnTo>
                  <a:lnTo>
                    <a:pt x="784415" y="1316349"/>
                  </a:lnTo>
                  <a:lnTo>
                    <a:pt x="819799" y="1292154"/>
                  </a:lnTo>
                  <a:lnTo>
                    <a:pt x="853560" y="1264814"/>
                  </a:lnTo>
                  <a:lnTo>
                    <a:pt x="885577" y="1234484"/>
                  </a:lnTo>
                  <a:lnTo>
                    <a:pt x="915729" y="1201317"/>
                  </a:lnTo>
                  <a:lnTo>
                    <a:pt x="943895" y="1165469"/>
                  </a:lnTo>
                  <a:lnTo>
                    <a:pt x="969954" y="1127093"/>
                  </a:lnTo>
                  <a:lnTo>
                    <a:pt x="993785" y="1086344"/>
                  </a:lnTo>
                  <a:lnTo>
                    <a:pt x="1015266" y="1043375"/>
                  </a:lnTo>
                  <a:lnTo>
                    <a:pt x="1034276" y="998342"/>
                  </a:lnTo>
                  <a:lnTo>
                    <a:pt x="1050693" y="951398"/>
                  </a:lnTo>
                  <a:lnTo>
                    <a:pt x="1064398" y="902698"/>
                  </a:lnTo>
                  <a:lnTo>
                    <a:pt x="1075268" y="852395"/>
                  </a:lnTo>
                  <a:lnTo>
                    <a:pt x="1083183" y="800645"/>
                  </a:lnTo>
                  <a:lnTo>
                    <a:pt x="1088020" y="747602"/>
                  </a:lnTo>
                  <a:lnTo>
                    <a:pt x="1089659" y="693419"/>
                  </a:lnTo>
                  <a:lnTo>
                    <a:pt x="1088020" y="639237"/>
                  </a:lnTo>
                  <a:lnTo>
                    <a:pt x="1083183" y="586194"/>
                  </a:lnTo>
                  <a:lnTo>
                    <a:pt x="1075268" y="534444"/>
                  </a:lnTo>
                  <a:lnTo>
                    <a:pt x="1064398" y="484141"/>
                  </a:lnTo>
                  <a:lnTo>
                    <a:pt x="1050693" y="435441"/>
                  </a:lnTo>
                  <a:lnTo>
                    <a:pt x="1034276" y="388497"/>
                  </a:lnTo>
                  <a:lnTo>
                    <a:pt x="1015266" y="343464"/>
                  </a:lnTo>
                  <a:lnTo>
                    <a:pt x="993785" y="300495"/>
                  </a:lnTo>
                  <a:lnTo>
                    <a:pt x="969954" y="259746"/>
                  </a:lnTo>
                  <a:lnTo>
                    <a:pt x="943895" y="221370"/>
                  </a:lnTo>
                  <a:lnTo>
                    <a:pt x="915729" y="185522"/>
                  </a:lnTo>
                  <a:lnTo>
                    <a:pt x="885577" y="152355"/>
                  </a:lnTo>
                  <a:lnTo>
                    <a:pt x="853560" y="122025"/>
                  </a:lnTo>
                  <a:lnTo>
                    <a:pt x="819799" y="94685"/>
                  </a:lnTo>
                  <a:lnTo>
                    <a:pt x="784415" y="70490"/>
                  </a:lnTo>
                  <a:lnTo>
                    <a:pt x="747530" y="49594"/>
                  </a:lnTo>
                  <a:lnTo>
                    <a:pt x="709266" y="32151"/>
                  </a:lnTo>
                  <a:lnTo>
                    <a:pt x="669742" y="18316"/>
                  </a:lnTo>
                  <a:lnTo>
                    <a:pt x="629081" y="8243"/>
                  </a:lnTo>
                  <a:lnTo>
                    <a:pt x="587403" y="2086"/>
                  </a:lnTo>
                  <a:lnTo>
                    <a:pt x="544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8"/>
            <p:cNvSpPr/>
            <p:nvPr/>
          </p:nvSpPr>
          <p:spPr>
            <a:xfrm>
              <a:off x="2766174" y="3575303"/>
              <a:ext cx="1412875" cy="1884045"/>
            </a:xfrm>
            <a:custGeom>
              <a:avLst/>
              <a:gdLst/>
              <a:ahLst/>
              <a:cxnLst/>
              <a:rect l="l" t="t" r="r" b="b"/>
              <a:pathLst>
                <a:path w="1412875" h="1884045">
                  <a:moveTo>
                    <a:pt x="732929" y="1883664"/>
                  </a:moveTo>
                  <a:lnTo>
                    <a:pt x="726706" y="1742440"/>
                  </a:lnTo>
                  <a:lnTo>
                    <a:pt x="697814" y="1742986"/>
                  </a:lnTo>
                  <a:lnTo>
                    <a:pt x="667524" y="1740662"/>
                  </a:lnTo>
                  <a:lnTo>
                    <a:pt x="603631" y="1727530"/>
                  </a:lnTo>
                  <a:lnTo>
                    <a:pt x="536854" y="1703235"/>
                  </a:lnTo>
                  <a:lnTo>
                    <a:pt x="469049" y="1667954"/>
                  </a:lnTo>
                  <a:lnTo>
                    <a:pt x="435317" y="1646262"/>
                  </a:lnTo>
                  <a:lnTo>
                    <a:pt x="402031" y="1621904"/>
                  </a:lnTo>
                  <a:lnTo>
                    <a:pt x="369392" y="1594891"/>
                  </a:lnTo>
                  <a:lnTo>
                    <a:pt x="337642" y="1565262"/>
                  </a:lnTo>
                  <a:lnTo>
                    <a:pt x="307009" y="1533029"/>
                  </a:lnTo>
                  <a:lnTo>
                    <a:pt x="277723" y="1498219"/>
                  </a:lnTo>
                  <a:lnTo>
                    <a:pt x="250024" y="1460868"/>
                  </a:lnTo>
                  <a:lnTo>
                    <a:pt x="224129" y="1420977"/>
                  </a:lnTo>
                  <a:lnTo>
                    <a:pt x="200266" y="1378597"/>
                  </a:lnTo>
                  <a:lnTo>
                    <a:pt x="178663" y="1333728"/>
                  </a:lnTo>
                  <a:lnTo>
                    <a:pt x="159562" y="1286408"/>
                  </a:lnTo>
                  <a:lnTo>
                    <a:pt x="143192" y="1236649"/>
                  </a:lnTo>
                  <a:lnTo>
                    <a:pt x="129768" y="1184490"/>
                  </a:lnTo>
                  <a:lnTo>
                    <a:pt x="119532" y="1129944"/>
                  </a:lnTo>
                  <a:lnTo>
                    <a:pt x="112712" y="1073035"/>
                  </a:lnTo>
                  <a:lnTo>
                    <a:pt x="109537" y="1013802"/>
                  </a:lnTo>
                  <a:lnTo>
                    <a:pt x="110248" y="952246"/>
                  </a:lnTo>
                  <a:lnTo>
                    <a:pt x="1409" y="941832"/>
                  </a:lnTo>
                  <a:lnTo>
                    <a:pt x="177" y="964615"/>
                  </a:lnTo>
                  <a:lnTo>
                    <a:pt x="0" y="990371"/>
                  </a:lnTo>
                  <a:lnTo>
                    <a:pt x="927" y="1018870"/>
                  </a:lnTo>
                  <a:lnTo>
                    <a:pt x="6451" y="1083017"/>
                  </a:lnTo>
                  <a:lnTo>
                    <a:pt x="17360" y="1155026"/>
                  </a:lnTo>
                  <a:lnTo>
                    <a:pt x="25044" y="1193330"/>
                  </a:lnTo>
                  <a:lnTo>
                    <a:pt x="34302" y="1232827"/>
                  </a:lnTo>
                  <a:lnTo>
                    <a:pt x="45237" y="1273251"/>
                  </a:lnTo>
                  <a:lnTo>
                    <a:pt x="57899" y="1314361"/>
                  </a:lnTo>
                  <a:lnTo>
                    <a:pt x="72377" y="1355902"/>
                  </a:lnTo>
                  <a:lnTo>
                    <a:pt x="88760" y="1397596"/>
                  </a:lnTo>
                  <a:lnTo>
                    <a:pt x="107111" y="1439214"/>
                  </a:lnTo>
                  <a:lnTo>
                    <a:pt x="127520" y="1480477"/>
                  </a:lnTo>
                  <a:lnTo>
                    <a:pt x="150050" y="1521142"/>
                  </a:lnTo>
                  <a:lnTo>
                    <a:pt x="174790" y="1560944"/>
                  </a:lnTo>
                  <a:lnTo>
                    <a:pt x="201815" y="1599641"/>
                  </a:lnTo>
                  <a:lnTo>
                    <a:pt x="231216" y="1636953"/>
                  </a:lnTo>
                  <a:lnTo>
                    <a:pt x="263055" y="1672653"/>
                  </a:lnTo>
                  <a:lnTo>
                    <a:pt x="297408" y="1706460"/>
                  </a:lnTo>
                  <a:lnTo>
                    <a:pt x="334365" y="1738134"/>
                  </a:lnTo>
                  <a:lnTo>
                    <a:pt x="373989" y="1767408"/>
                  </a:lnTo>
                  <a:lnTo>
                    <a:pt x="416382" y="1794027"/>
                  </a:lnTo>
                  <a:lnTo>
                    <a:pt x="461606" y="1817738"/>
                  </a:lnTo>
                  <a:lnTo>
                    <a:pt x="509727" y="1838274"/>
                  </a:lnTo>
                  <a:lnTo>
                    <a:pt x="560857" y="1855393"/>
                  </a:lnTo>
                  <a:lnTo>
                    <a:pt x="615035" y="1868843"/>
                  </a:lnTo>
                  <a:lnTo>
                    <a:pt x="672363" y="1878355"/>
                  </a:lnTo>
                  <a:lnTo>
                    <a:pt x="732929" y="1883664"/>
                  </a:lnTo>
                  <a:close/>
                </a:path>
                <a:path w="1412875" h="1884045">
                  <a:moveTo>
                    <a:pt x="1412532" y="893305"/>
                  </a:moveTo>
                  <a:lnTo>
                    <a:pt x="1409484" y="833843"/>
                  </a:lnTo>
                  <a:lnTo>
                    <a:pt x="1401343" y="765505"/>
                  </a:lnTo>
                  <a:lnTo>
                    <a:pt x="1387462" y="690346"/>
                  </a:lnTo>
                  <a:lnTo>
                    <a:pt x="1378191" y="650849"/>
                  </a:lnTo>
                  <a:lnTo>
                    <a:pt x="1367243" y="610425"/>
                  </a:lnTo>
                  <a:lnTo>
                    <a:pt x="1354556" y="569315"/>
                  </a:lnTo>
                  <a:lnTo>
                    <a:pt x="1340053" y="527773"/>
                  </a:lnTo>
                  <a:lnTo>
                    <a:pt x="1323632" y="486079"/>
                  </a:lnTo>
                  <a:lnTo>
                    <a:pt x="1305242" y="444461"/>
                  </a:lnTo>
                  <a:lnTo>
                    <a:pt x="1284795" y="403199"/>
                  </a:lnTo>
                  <a:lnTo>
                    <a:pt x="1262214" y="362534"/>
                  </a:lnTo>
                  <a:lnTo>
                    <a:pt x="1237424" y="322732"/>
                  </a:lnTo>
                  <a:lnTo>
                    <a:pt x="1210335" y="284035"/>
                  </a:lnTo>
                  <a:lnTo>
                    <a:pt x="1180884" y="246722"/>
                  </a:lnTo>
                  <a:lnTo>
                    <a:pt x="1148969" y="211023"/>
                  </a:lnTo>
                  <a:lnTo>
                    <a:pt x="1114539" y="177215"/>
                  </a:lnTo>
                  <a:lnTo>
                    <a:pt x="1077506" y="145542"/>
                  </a:lnTo>
                  <a:lnTo>
                    <a:pt x="1037793" y="116268"/>
                  </a:lnTo>
                  <a:lnTo>
                    <a:pt x="995311" y="89649"/>
                  </a:lnTo>
                  <a:lnTo>
                    <a:pt x="949985" y="65938"/>
                  </a:lnTo>
                  <a:lnTo>
                    <a:pt x="901750" y="45402"/>
                  </a:lnTo>
                  <a:lnTo>
                    <a:pt x="850519" y="28282"/>
                  </a:lnTo>
                  <a:lnTo>
                    <a:pt x="796213" y="14833"/>
                  </a:lnTo>
                  <a:lnTo>
                    <a:pt x="738746" y="5321"/>
                  </a:lnTo>
                  <a:lnTo>
                    <a:pt x="678065" y="0"/>
                  </a:lnTo>
                  <a:lnTo>
                    <a:pt x="681494" y="78028"/>
                  </a:lnTo>
                  <a:lnTo>
                    <a:pt x="671423" y="78841"/>
                  </a:lnTo>
                  <a:lnTo>
                    <a:pt x="603250" y="92367"/>
                  </a:lnTo>
                  <a:lnTo>
                    <a:pt x="532384" y="116865"/>
                  </a:lnTo>
                  <a:lnTo>
                    <a:pt x="496468" y="133197"/>
                  </a:lnTo>
                  <a:lnTo>
                    <a:pt x="460502" y="152247"/>
                  </a:lnTo>
                  <a:lnTo>
                    <a:pt x="424726" y="174015"/>
                  </a:lnTo>
                  <a:lnTo>
                    <a:pt x="389331" y="198488"/>
                  </a:lnTo>
                  <a:lnTo>
                    <a:pt x="354533" y="225666"/>
                  </a:lnTo>
                  <a:lnTo>
                    <a:pt x="320535" y="255524"/>
                  </a:lnTo>
                  <a:lnTo>
                    <a:pt x="287578" y="288074"/>
                  </a:lnTo>
                  <a:lnTo>
                    <a:pt x="255841" y="323303"/>
                  </a:lnTo>
                  <a:lnTo>
                    <a:pt x="225564" y="361213"/>
                  </a:lnTo>
                  <a:lnTo>
                    <a:pt x="196951" y="401777"/>
                  </a:lnTo>
                  <a:lnTo>
                    <a:pt x="170192" y="444995"/>
                  </a:lnTo>
                  <a:lnTo>
                    <a:pt x="145529" y="490880"/>
                  </a:lnTo>
                  <a:lnTo>
                    <a:pt x="123164" y="539394"/>
                  </a:lnTo>
                  <a:lnTo>
                    <a:pt x="103314" y="590562"/>
                  </a:lnTo>
                  <a:lnTo>
                    <a:pt x="86169" y="644347"/>
                  </a:lnTo>
                  <a:lnTo>
                    <a:pt x="71970" y="700760"/>
                  </a:lnTo>
                  <a:lnTo>
                    <a:pt x="60921" y="759802"/>
                  </a:lnTo>
                  <a:lnTo>
                    <a:pt x="53225" y="821436"/>
                  </a:lnTo>
                  <a:lnTo>
                    <a:pt x="68719" y="743267"/>
                  </a:lnTo>
                  <a:lnTo>
                    <a:pt x="87223" y="671220"/>
                  </a:lnTo>
                  <a:lnTo>
                    <a:pt x="108470" y="605053"/>
                  </a:lnTo>
                  <a:lnTo>
                    <a:pt x="132156" y="544537"/>
                  </a:lnTo>
                  <a:lnTo>
                    <a:pt x="158038" y="489407"/>
                  </a:lnTo>
                  <a:lnTo>
                    <a:pt x="185826" y="439420"/>
                  </a:lnTo>
                  <a:lnTo>
                    <a:pt x="215239" y="394335"/>
                  </a:lnTo>
                  <a:lnTo>
                    <a:pt x="246011" y="353898"/>
                  </a:lnTo>
                  <a:lnTo>
                    <a:pt x="277863" y="317868"/>
                  </a:lnTo>
                  <a:lnTo>
                    <a:pt x="310527" y="285991"/>
                  </a:lnTo>
                  <a:lnTo>
                    <a:pt x="343725" y="258025"/>
                  </a:lnTo>
                  <a:lnTo>
                    <a:pt x="377177" y="233718"/>
                  </a:lnTo>
                  <a:lnTo>
                    <a:pt x="410616" y="212826"/>
                  </a:lnTo>
                  <a:lnTo>
                    <a:pt x="476351" y="180301"/>
                  </a:lnTo>
                  <a:lnTo>
                    <a:pt x="538708" y="158457"/>
                  </a:lnTo>
                  <a:lnTo>
                    <a:pt x="595515" y="145338"/>
                  </a:lnTo>
                  <a:lnTo>
                    <a:pt x="644550" y="138950"/>
                  </a:lnTo>
                  <a:lnTo>
                    <a:pt x="683641" y="137325"/>
                  </a:lnTo>
                  <a:lnTo>
                    <a:pt x="684110" y="137337"/>
                  </a:lnTo>
                  <a:lnTo>
                    <a:pt x="684288" y="141224"/>
                  </a:lnTo>
                  <a:lnTo>
                    <a:pt x="713232" y="140690"/>
                  </a:lnTo>
                  <a:lnTo>
                    <a:pt x="775119" y="148170"/>
                  </a:lnTo>
                  <a:lnTo>
                    <a:pt x="840816" y="166916"/>
                  </a:lnTo>
                  <a:lnTo>
                    <a:pt x="908481" y="196723"/>
                  </a:lnTo>
                  <a:lnTo>
                    <a:pt x="942467" y="215722"/>
                  </a:lnTo>
                  <a:lnTo>
                    <a:pt x="976261" y="237413"/>
                  </a:lnTo>
                  <a:lnTo>
                    <a:pt x="1009624" y="261772"/>
                  </a:lnTo>
                  <a:lnTo>
                    <a:pt x="1042327" y="288785"/>
                  </a:lnTo>
                  <a:lnTo>
                    <a:pt x="1074140" y="318414"/>
                  </a:lnTo>
                  <a:lnTo>
                    <a:pt x="1104823" y="350647"/>
                  </a:lnTo>
                  <a:lnTo>
                    <a:pt x="1134173" y="385457"/>
                  </a:lnTo>
                  <a:lnTo>
                    <a:pt x="1161923" y="422808"/>
                  </a:lnTo>
                  <a:lnTo>
                    <a:pt x="1187881" y="462699"/>
                  </a:lnTo>
                  <a:lnTo>
                    <a:pt x="1211795" y="505079"/>
                  </a:lnTo>
                  <a:lnTo>
                    <a:pt x="1233424" y="549948"/>
                  </a:lnTo>
                  <a:lnTo>
                    <a:pt x="1252575" y="597268"/>
                  </a:lnTo>
                  <a:lnTo>
                    <a:pt x="1268984" y="647026"/>
                  </a:lnTo>
                  <a:lnTo>
                    <a:pt x="1282420" y="699185"/>
                  </a:lnTo>
                  <a:lnTo>
                    <a:pt x="1292682" y="753732"/>
                  </a:lnTo>
                  <a:lnTo>
                    <a:pt x="1299514" y="810641"/>
                  </a:lnTo>
                  <a:lnTo>
                    <a:pt x="1302702" y="869873"/>
                  </a:lnTo>
                  <a:lnTo>
                    <a:pt x="1302016" y="931418"/>
                  </a:lnTo>
                  <a:lnTo>
                    <a:pt x="1411109" y="941832"/>
                  </a:lnTo>
                  <a:lnTo>
                    <a:pt x="1412341" y="919060"/>
                  </a:lnTo>
                  <a:lnTo>
                    <a:pt x="1412532" y="893305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9"/>
            <p:cNvSpPr/>
            <p:nvPr/>
          </p:nvSpPr>
          <p:spPr>
            <a:xfrm>
              <a:off x="3601212" y="4261103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0" y="14478"/>
                  </a:moveTo>
                  <a:lnTo>
                    <a:pt x="4240" y="4240"/>
                  </a:lnTo>
                  <a:lnTo>
                    <a:pt x="14477" y="0"/>
                  </a:lnTo>
                  <a:lnTo>
                    <a:pt x="24715" y="4240"/>
                  </a:lnTo>
                  <a:lnTo>
                    <a:pt x="28955" y="14478"/>
                  </a:lnTo>
                  <a:lnTo>
                    <a:pt x="24715" y="24715"/>
                  </a:lnTo>
                  <a:lnTo>
                    <a:pt x="14477" y="28956"/>
                  </a:lnTo>
                  <a:lnTo>
                    <a:pt x="4240" y="24715"/>
                  </a:lnTo>
                  <a:lnTo>
                    <a:pt x="0" y="14478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0"/>
            <p:cNvSpPr/>
            <p:nvPr/>
          </p:nvSpPr>
          <p:spPr>
            <a:xfrm>
              <a:off x="3248406" y="4222241"/>
              <a:ext cx="466725" cy="589915"/>
            </a:xfrm>
            <a:custGeom>
              <a:avLst/>
              <a:gdLst/>
              <a:ahLst/>
              <a:cxnLst/>
              <a:rect l="l" t="t" r="r" b="b"/>
              <a:pathLst>
                <a:path w="466725" h="589914">
                  <a:moveTo>
                    <a:pt x="427228" y="126110"/>
                  </a:moveTo>
                  <a:lnTo>
                    <a:pt x="443841" y="164163"/>
                  </a:lnTo>
                  <a:lnTo>
                    <a:pt x="456120" y="204311"/>
                  </a:lnTo>
                  <a:lnTo>
                    <a:pt x="463732" y="246983"/>
                  </a:lnTo>
                  <a:lnTo>
                    <a:pt x="466344" y="292607"/>
                  </a:lnTo>
                  <a:lnTo>
                    <a:pt x="462627" y="345479"/>
                  </a:lnTo>
                  <a:lnTo>
                    <a:pt x="451907" y="395466"/>
                  </a:lnTo>
                  <a:lnTo>
                    <a:pt x="434829" y="441677"/>
                  </a:lnTo>
                  <a:lnTo>
                    <a:pt x="412037" y="483222"/>
                  </a:lnTo>
                  <a:lnTo>
                    <a:pt x="384177" y="519211"/>
                  </a:lnTo>
                  <a:lnTo>
                    <a:pt x="351893" y="548752"/>
                  </a:lnTo>
                  <a:lnTo>
                    <a:pt x="315831" y="570956"/>
                  </a:lnTo>
                  <a:lnTo>
                    <a:pt x="276634" y="584931"/>
                  </a:lnTo>
                  <a:lnTo>
                    <a:pt x="234949" y="589787"/>
                  </a:lnTo>
                  <a:lnTo>
                    <a:pt x="192206" y="584931"/>
                  </a:lnTo>
                  <a:lnTo>
                    <a:pt x="152186" y="570956"/>
                  </a:lnTo>
                  <a:lnTo>
                    <a:pt x="115504" y="548752"/>
                  </a:lnTo>
                  <a:lnTo>
                    <a:pt x="82776" y="519211"/>
                  </a:lnTo>
                  <a:lnTo>
                    <a:pt x="54618" y="483222"/>
                  </a:lnTo>
                  <a:lnTo>
                    <a:pt x="31646" y="441677"/>
                  </a:lnTo>
                  <a:lnTo>
                    <a:pt x="14475" y="395466"/>
                  </a:lnTo>
                  <a:lnTo>
                    <a:pt x="3721" y="345479"/>
                  </a:lnTo>
                  <a:lnTo>
                    <a:pt x="0" y="292607"/>
                  </a:lnTo>
                  <a:lnTo>
                    <a:pt x="3721" y="239893"/>
                  </a:lnTo>
                  <a:lnTo>
                    <a:pt x="14475" y="190326"/>
                  </a:lnTo>
                  <a:lnTo>
                    <a:pt x="31646" y="144723"/>
                  </a:lnTo>
                  <a:lnTo>
                    <a:pt x="54618" y="103899"/>
                  </a:lnTo>
                  <a:lnTo>
                    <a:pt x="82776" y="68669"/>
                  </a:lnTo>
                  <a:lnTo>
                    <a:pt x="115504" y="39849"/>
                  </a:lnTo>
                  <a:lnTo>
                    <a:pt x="152186" y="18254"/>
                  </a:lnTo>
                  <a:lnTo>
                    <a:pt x="192206" y="4699"/>
                  </a:lnTo>
                  <a:lnTo>
                    <a:pt x="234949" y="0"/>
                  </a:lnTo>
                  <a:lnTo>
                    <a:pt x="242950" y="0"/>
                  </a:lnTo>
                  <a:lnTo>
                    <a:pt x="250951" y="0"/>
                  </a:lnTo>
                  <a:lnTo>
                    <a:pt x="258952" y="0"/>
                  </a:lnTo>
                  <a:lnTo>
                    <a:pt x="266954" y="0"/>
                  </a:lnTo>
                </a:path>
              </a:pathLst>
            </a:custGeom>
            <a:ln w="28956">
              <a:solidFill>
                <a:srgbClr val="42B9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96996" y="4410455"/>
              <a:ext cx="170687" cy="208787"/>
            </a:xfrm>
            <a:prstGeom prst="rect">
              <a:avLst/>
            </a:prstGeom>
          </p:spPr>
        </p:pic>
        <p:sp>
          <p:nvSpPr>
            <p:cNvPr id="30" name="object 22"/>
            <p:cNvSpPr/>
            <p:nvPr/>
          </p:nvSpPr>
          <p:spPr>
            <a:xfrm>
              <a:off x="3323082" y="4222241"/>
              <a:ext cx="391795" cy="495300"/>
            </a:xfrm>
            <a:custGeom>
              <a:avLst/>
              <a:gdLst/>
              <a:ahLst/>
              <a:cxnLst/>
              <a:rect l="l" t="t" r="r" b="b"/>
              <a:pathLst>
                <a:path w="391795" h="495300">
                  <a:moveTo>
                    <a:pt x="274192" y="153034"/>
                  </a:moveTo>
                  <a:lnTo>
                    <a:pt x="292935" y="182397"/>
                  </a:lnTo>
                  <a:lnTo>
                    <a:pt x="306308" y="216011"/>
                  </a:lnTo>
                  <a:lnTo>
                    <a:pt x="314323" y="253029"/>
                  </a:lnTo>
                  <a:lnTo>
                    <a:pt x="316991" y="292607"/>
                  </a:lnTo>
                  <a:lnTo>
                    <a:pt x="311318" y="346736"/>
                  </a:lnTo>
                  <a:lnTo>
                    <a:pt x="295354" y="395223"/>
                  </a:lnTo>
                  <a:lnTo>
                    <a:pt x="270684" y="436197"/>
                  </a:lnTo>
                  <a:lnTo>
                    <a:pt x="238891" y="467783"/>
                  </a:lnTo>
                  <a:lnTo>
                    <a:pt x="201560" y="488108"/>
                  </a:lnTo>
                  <a:lnTo>
                    <a:pt x="160273" y="495299"/>
                  </a:lnTo>
                  <a:lnTo>
                    <a:pt x="117489" y="488108"/>
                  </a:lnTo>
                  <a:lnTo>
                    <a:pt x="79153" y="467783"/>
                  </a:lnTo>
                  <a:lnTo>
                    <a:pt x="46751" y="436197"/>
                  </a:lnTo>
                  <a:lnTo>
                    <a:pt x="21768" y="395223"/>
                  </a:lnTo>
                  <a:lnTo>
                    <a:pt x="5689" y="346736"/>
                  </a:lnTo>
                  <a:lnTo>
                    <a:pt x="0" y="292607"/>
                  </a:lnTo>
                  <a:lnTo>
                    <a:pt x="5689" y="238479"/>
                  </a:lnTo>
                  <a:lnTo>
                    <a:pt x="21768" y="189991"/>
                  </a:lnTo>
                  <a:lnTo>
                    <a:pt x="46751" y="149018"/>
                  </a:lnTo>
                  <a:lnTo>
                    <a:pt x="79153" y="117432"/>
                  </a:lnTo>
                  <a:lnTo>
                    <a:pt x="117489" y="97107"/>
                  </a:lnTo>
                  <a:lnTo>
                    <a:pt x="160273" y="89915"/>
                  </a:lnTo>
                  <a:lnTo>
                    <a:pt x="163829" y="89915"/>
                  </a:lnTo>
                </a:path>
                <a:path w="391795" h="495300">
                  <a:moveTo>
                    <a:pt x="160019" y="297179"/>
                  </a:moveTo>
                  <a:lnTo>
                    <a:pt x="391667" y="0"/>
                  </a:lnTo>
                </a:path>
              </a:pathLst>
            </a:custGeom>
            <a:ln w="28956">
              <a:solidFill>
                <a:srgbClr val="42B9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96640" y="4194047"/>
              <a:ext cx="146303" cy="178307"/>
            </a:xfrm>
            <a:prstGeom prst="rect">
              <a:avLst/>
            </a:prstGeom>
          </p:spPr>
        </p:pic>
        <p:sp>
          <p:nvSpPr>
            <p:cNvPr id="32" name="object 24"/>
            <p:cNvSpPr/>
            <p:nvPr/>
          </p:nvSpPr>
          <p:spPr>
            <a:xfrm>
              <a:off x="3249518" y="4220967"/>
              <a:ext cx="464820" cy="590550"/>
            </a:xfrm>
            <a:custGeom>
              <a:avLst/>
              <a:gdLst/>
              <a:ahLst/>
              <a:cxnLst/>
              <a:rect l="l" t="t" r="r" b="b"/>
              <a:pathLst>
                <a:path w="464820" h="590550">
                  <a:moveTo>
                    <a:pt x="344200" y="438027"/>
                  </a:moveTo>
                  <a:lnTo>
                    <a:pt x="320973" y="462391"/>
                  </a:lnTo>
                  <a:lnTo>
                    <a:pt x="294400" y="480826"/>
                  </a:lnTo>
                  <a:lnTo>
                    <a:pt x="265137" y="492498"/>
                  </a:lnTo>
                  <a:lnTo>
                    <a:pt x="233837" y="496574"/>
                  </a:lnTo>
                  <a:lnTo>
                    <a:pt x="191053" y="489382"/>
                  </a:lnTo>
                  <a:lnTo>
                    <a:pt x="152717" y="469057"/>
                  </a:lnTo>
                  <a:lnTo>
                    <a:pt x="120315" y="437471"/>
                  </a:lnTo>
                  <a:lnTo>
                    <a:pt x="95332" y="396498"/>
                  </a:lnTo>
                  <a:lnTo>
                    <a:pt x="79253" y="348010"/>
                  </a:lnTo>
                  <a:lnTo>
                    <a:pt x="73563" y="293882"/>
                  </a:lnTo>
                  <a:lnTo>
                    <a:pt x="79253" y="239753"/>
                  </a:lnTo>
                  <a:lnTo>
                    <a:pt x="95332" y="191266"/>
                  </a:lnTo>
                  <a:lnTo>
                    <a:pt x="120315" y="150292"/>
                  </a:lnTo>
                  <a:lnTo>
                    <a:pt x="152717" y="118706"/>
                  </a:lnTo>
                  <a:lnTo>
                    <a:pt x="191053" y="98381"/>
                  </a:lnTo>
                  <a:lnTo>
                    <a:pt x="233837" y="91190"/>
                  </a:lnTo>
                  <a:lnTo>
                    <a:pt x="275124" y="98381"/>
                  </a:lnTo>
                  <a:lnTo>
                    <a:pt x="312455" y="118706"/>
                  </a:lnTo>
                  <a:lnTo>
                    <a:pt x="344248" y="150292"/>
                  </a:lnTo>
                  <a:lnTo>
                    <a:pt x="368918" y="191266"/>
                  </a:lnTo>
                  <a:lnTo>
                    <a:pt x="384882" y="239753"/>
                  </a:lnTo>
                  <a:lnTo>
                    <a:pt x="390555" y="293882"/>
                  </a:lnTo>
                  <a:lnTo>
                    <a:pt x="390555" y="298327"/>
                  </a:lnTo>
                  <a:lnTo>
                    <a:pt x="390555" y="302899"/>
                  </a:lnTo>
                </a:path>
                <a:path w="464820" h="590550">
                  <a:moveTo>
                    <a:pt x="461167" y="239780"/>
                  </a:moveTo>
                  <a:lnTo>
                    <a:pt x="464446" y="283696"/>
                  </a:lnTo>
                  <a:lnTo>
                    <a:pt x="463390" y="327171"/>
                  </a:lnTo>
                  <a:lnTo>
                    <a:pt x="457667" y="369814"/>
                  </a:lnTo>
                  <a:lnTo>
                    <a:pt x="446943" y="411230"/>
                  </a:lnTo>
                  <a:lnTo>
                    <a:pt x="426149" y="459087"/>
                  </a:lnTo>
                  <a:lnTo>
                    <a:pt x="399910" y="500195"/>
                  </a:lnTo>
                  <a:lnTo>
                    <a:pt x="369106" y="534142"/>
                  </a:lnTo>
                  <a:lnTo>
                    <a:pt x="334615" y="560519"/>
                  </a:lnTo>
                  <a:lnTo>
                    <a:pt x="297313" y="578917"/>
                  </a:lnTo>
                  <a:lnTo>
                    <a:pt x="258080" y="588926"/>
                  </a:lnTo>
                  <a:lnTo>
                    <a:pt x="217794" y="590136"/>
                  </a:lnTo>
                  <a:lnTo>
                    <a:pt x="177331" y="582136"/>
                  </a:lnTo>
                  <a:lnTo>
                    <a:pt x="137571" y="564519"/>
                  </a:lnTo>
                  <a:lnTo>
                    <a:pt x="100885" y="539494"/>
                  </a:lnTo>
                  <a:lnTo>
                    <a:pt x="69290" y="507266"/>
                  </a:lnTo>
                  <a:lnTo>
                    <a:pt x="43140" y="468986"/>
                  </a:lnTo>
                  <a:lnTo>
                    <a:pt x="22784" y="425805"/>
                  </a:lnTo>
                  <a:lnTo>
                    <a:pt x="8575" y="378874"/>
                  </a:lnTo>
                  <a:lnTo>
                    <a:pt x="863" y="329343"/>
                  </a:lnTo>
                  <a:lnTo>
                    <a:pt x="0" y="278363"/>
                  </a:lnTo>
                  <a:lnTo>
                    <a:pt x="6336" y="227085"/>
                  </a:lnTo>
                  <a:lnTo>
                    <a:pt x="20223" y="176661"/>
                  </a:lnTo>
                  <a:lnTo>
                    <a:pt x="39959" y="130120"/>
                  </a:lnTo>
                  <a:lnTo>
                    <a:pt x="65373" y="89999"/>
                  </a:lnTo>
                  <a:lnTo>
                    <a:pt x="95558" y="56707"/>
                  </a:lnTo>
                  <a:lnTo>
                    <a:pt x="129606" y="30652"/>
                  </a:lnTo>
                  <a:lnTo>
                    <a:pt x="166610" y="12243"/>
                  </a:lnTo>
                  <a:lnTo>
                    <a:pt x="205662" y="1890"/>
                  </a:lnTo>
                  <a:lnTo>
                    <a:pt x="245856" y="0"/>
                  </a:lnTo>
                  <a:lnTo>
                    <a:pt x="286284" y="6982"/>
                  </a:lnTo>
                  <a:lnTo>
                    <a:pt x="326039" y="23245"/>
                  </a:lnTo>
                  <a:lnTo>
                    <a:pt x="333985" y="27366"/>
                  </a:lnTo>
                  <a:lnTo>
                    <a:pt x="341597" y="32309"/>
                  </a:lnTo>
                  <a:lnTo>
                    <a:pt x="348542" y="37228"/>
                  </a:lnTo>
                  <a:lnTo>
                    <a:pt x="354487" y="41279"/>
                  </a:lnTo>
                </a:path>
              </a:pathLst>
            </a:custGeom>
            <a:ln w="28956">
              <a:solidFill>
                <a:srgbClr val="42B9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70604" y="3758183"/>
              <a:ext cx="1434084" cy="1684019"/>
            </a:xfrm>
            <a:prstGeom prst="rect">
              <a:avLst/>
            </a:prstGeom>
          </p:spPr>
        </p:pic>
        <p:sp>
          <p:nvSpPr>
            <p:cNvPr id="34" name="object 26"/>
            <p:cNvSpPr/>
            <p:nvPr/>
          </p:nvSpPr>
          <p:spPr>
            <a:xfrm>
              <a:off x="4220558" y="3924814"/>
              <a:ext cx="1134745" cy="1351280"/>
            </a:xfrm>
            <a:custGeom>
              <a:avLst/>
              <a:gdLst/>
              <a:ahLst/>
              <a:cxnLst/>
              <a:rect l="l" t="t" r="r" b="b"/>
              <a:pathLst>
                <a:path w="1134745" h="1351279">
                  <a:moveTo>
                    <a:pt x="477723" y="0"/>
                  </a:moveTo>
                  <a:lnTo>
                    <a:pt x="435883" y="1613"/>
                  </a:lnTo>
                  <a:lnTo>
                    <a:pt x="394363" y="7143"/>
                  </a:lnTo>
                  <a:lnTo>
                    <a:pt x="353333" y="16687"/>
                  </a:lnTo>
                  <a:lnTo>
                    <a:pt x="312960" y="30346"/>
                  </a:lnTo>
                  <a:lnTo>
                    <a:pt x="274117" y="47902"/>
                  </a:lnTo>
                  <a:lnTo>
                    <a:pt x="237599" y="68913"/>
                  </a:lnTo>
                  <a:lnTo>
                    <a:pt x="203462" y="93191"/>
                  </a:lnTo>
                  <a:lnTo>
                    <a:pt x="171762" y="120549"/>
                  </a:lnTo>
                  <a:lnTo>
                    <a:pt x="142556" y="150800"/>
                  </a:lnTo>
                  <a:lnTo>
                    <a:pt x="115899" y="183755"/>
                  </a:lnTo>
                  <a:lnTo>
                    <a:pt x="91848" y="219228"/>
                  </a:lnTo>
                  <a:lnTo>
                    <a:pt x="70460" y="257030"/>
                  </a:lnTo>
                  <a:lnTo>
                    <a:pt x="51790" y="296975"/>
                  </a:lnTo>
                  <a:lnTo>
                    <a:pt x="35894" y="338874"/>
                  </a:lnTo>
                  <a:lnTo>
                    <a:pt x="22829" y="382541"/>
                  </a:lnTo>
                  <a:lnTo>
                    <a:pt x="12651" y="427787"/>
                  </a:lnTo>
                  <a:lnTo>
                    <a:pt x="5416" y="474425"/>
                  </a:lnTo>
                  <a:lnTo>
                    <a:pt x="1180" y="522268"/>
                  </a:lnTo>
                  <a:lnTo>
                    <a:pt x="0" y="571129"/>
                  </a:lnTo>
                  <a:lnTo>
                    <a:pt x="1931" y="620819"/>
                  </a:lnTo>
                  <a:lnTo>
                    <a:pt x="7030" y="671151"/>
                  </a:lnTo>
                  <a:lnTo>
                    <a:pt x="15354" y="721937"/>
                  </a:lnTo>
                  <a:lnTo>
                    <a:pt x="26957" y="772991"/>
                  </a:lnTo>
                  <a:lnTo>
                    <a:pt x="41897" y="824124"/>
                  </a:lnTo>
                  <a:lnTo>
                    <a:pt x="60230" y="875150"/>
                  </a:lnTo>
                  <a:lnTo>
                    <a:pt x="81612" y="924957"/>
                  </a:lnTo>
                  <a:lnTo>
                    <a:pt x="105550" y="972531"/>
                  </a:lnTo>
                  <a:lnTo>
                    <a:pt x="131875" y="1017774"/>
                  </a:lnTo>
                  <a:lnTo>
                    <a:pt x="160418" y="1060585"/>
                  </a:lnTo>
                  <a:lnTo>
                    <a:pt x="191010" y="1100867"/>
                  </a:lnTo>
                  <a:lnTo>
                    <a:pt x="223481" y="1138520"/>
                  </a:lnTo>
                  <a:lnTo>
                    <a:pt x="257663" y="1173444"/>
                  </a:lnTo>
                  <a:lnTo>
                    <a:pt x="293388" y="1205543"/>
                  </a:lnTo>
                  <a:lnTo>
                    <a:pt x="330485" y="1234715"/>
                  </a:lnTo>
                  <a:lnTo>
                    <a:pt x="368786" y="1260862"/>
                  </a:lnTo>
                  <a:lnTo>
                    <a:pt x="408121" y="1283886"/>
                  </a:lnTo>
                  <a:lnTo>
                    <a:pt x="448323" y="1303687"/>
                  </a:lnTo>
                  <a:lnTo>
                    <a:pt x="489221" y="1320166"/>
                  </a:lnTo>
                  <a:lnTo>
                    <a:pt x="530647" y="1333225"/>
                  </a:lnTo>
                  <a:lnTo>
                    <a:pt x="572433" y="1342763"/>
                  </a:lnTo>
                  <a:lnTo>
                    <a:pt x="614407" y="1348683"/>
                  </a:lnTo>
                  <a:lnTo>
                    <a:pt x="656403" y="1350886"/>
                  </a:lnTo>
                  <a:lnTo>
                    <a:pt x="698251" y="1349271"/>
                  </a:lnTo>
                  <a:lnTo>
                    <a:pt x="739781" y="1343741"/>
                  </a:lnTo>
                  <a:lnTo>
                    <a:pt x="780825" y="1334197"/>
                  </a:lnTo>
                  <a:lnTo>
                    <a:pt x="821214" y="1320539"/>
                  </a:lnTo>
                  <a:lnTo>
                    <a:pt x="860057" y="1302999"/>
                  </a:lnTo>
                  <a:lnTo>
                    <a:pt x="896575" y="1282001"/>
                  </a:lnTo>
                  <a:lnTo>
                    <a:pt x="930713" y="1257734"/>
                  </a:lnTo>
                  <a:lnTo>
                    <a:pt x="962412" y="1230384"/>
                  </a:lnTo>
                  <a:lnTo>
                    <a:pt x="991619" y="1200139"/>
                  </a:lnTo>
                  <a:lnTo>
                    <a:pt x="1018275" y="1167188"/>
                  </a:lnTo>
                  <a:lnTo>
                    <a:pt x="1042326" y="1131718"/>
                  </a:lnTo>
                  <a:lnTo>
                    <a:pt x="1063714" y="1093917"/>
                  </a:lnTo>
                  <a:lnTo>
                    <a:pt x="1082385" y="1053973"/>
                  </a:lnTo>
                  <a:lnTo>
                    <a:pt x="1098280" y="1012074"/>
                  </a:lnTo>
                  <a:lnTo>
                    <a:pt x="1111345" y="968407"/>
                  </a:lnTo>
                  <a:lnTo>
                    <a:pt x="1121524" y="923161"/>
                  </a:lnTo>
                  <a:lnTo>
                    <a:pt x="1128759" y="876523"/>
                  </a:lnTo>
                  <a:lnTo>
                    <a:pt x="1132994" y="828682"/>
                  </a:lnTo>
                  <a:lnTo>
                    <a:pt x="1134175" y="779824"/>
                  </a:lnTo>
                  <a:lnTo>
                    <a:pt x="1132243" y="730138"/>
                  </a:lnTo>
                  <a:lnTo>
                    <a:pt x="1127144" y="679812"/>
                  </a:lnTo>
                  <a:lnTo>
                    <a:pt x="1118821" y="629034"/>
                  </a:lnTo>
                  <a:lnTo>
                    <a:pt x="1107217" y="577990"/>
                  </a:lnTo>
                  <a:lnTo>
                    <a:pt x="1092277" y="526871"/>
                  </a:lnTo>
                  <a:lnTo>
                    <a:pt x="1073944" y="475862"/>
                  </a:lnTo>
                  <a:lnTo>
                    <a:pt x="1052561" y="426037"/>
                  </a:lnTo>
                  <a:lnTo>
                    <a:pt x="1028621" y="378447"/>
                  </a:lnTo>
                  <a:lnTo>
                    <a:pt x="1002292" y="333191"/>
                  </a:lnTo>
                  <a:lnTo>
                    <a:pt x="973745" y="290367"/>
                  </a:lnTo>
                  <a:lnTo>
                    <a:pt x="943148" y="250074"/>
                  </a:lnTo>
                  <a:lnTo>
                    <a:pt x="910671" y="212411"/>
                  </a:lnTo>
                  <a:lnTo>
                    <a:pt x="876483" y="177478"/>
                  </a:lnTo>
                  <a:lnTo>
                    <a:pt x="840752" y="145372"/>
                  </a:lnTo>
                  <a:lnTo>
                    <a:pt x="803650" y="116193"/>
                  </a:lnTo>
                  <a:lnTo>
                    <a:pt x="765343" y="90040"/>
                  </a:lnTo>
                  <a:lnTo>
                    <a:pt x="726003" y="67012"/>
                  </a:lnTo>
                  <a:lnTo>
                    <a:pt x="685798" y="47207"/>
                  </a:lnTo>
                  <a:lnTo>
                    <a:pt x="644897" y="30725"/>
                  </a:lnTo>
                  <a:lnTo>
                    <a:pt x="603470" y="17664"/>
                  </a:lnTo>
                  <a:lnTo>
                    <a:pt x="561686" y="8124"/>
                  </a:lnTo>
                  <a:lnTo>
                    <a:pt x="519714" y="2203"/>
                  </a:lnTo>
                  <a:lnTo>
                    <a:pt x="4777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27"/>
            <p:cNvSpPr/>
            <p:nvPr/>
          </p:nvSpPr>
          <p:spPr>
            <a:xfrm>
              <a:off x="4078351" y="3659123"/>
              <a:ext cx="1418590" cy="1882775"/>
            </a:xfrm>
            <a:custGeom>
              <a:avLst/>
              <a:gdLst/>
              <a:ahLst/>
              <a:cxnLst/>
              <a:rect l="l" t="t" r="r" b="b"/>
              <a:pathLst>
                <a:path w="1418589" h="1882775">
                  <a:moveTo>
                    <a:pt x="1350264" y="1110869"/>
                  </a:moveTo>
                  <a:lnTo>
                    <a:pt x="1328839" y="1187615"/>
                  </a:lnTo>
                  <a:lnTo>
                    <a:pt x="1304912" y="1257998"/>
                  </a:lnTo>
                  <a:lnTo>
                    <a:pt x="1278699" y="1322324"/>
                  </a:lnTo>
                  <a:lnTo>
                    <a:pt x="1250480" y="1380832"/>
                  </a:lnTo>
                  <a:lnTo>
                    <a:pt x="1220495" y="1433817"/>
                  </a:lnTo>
                  <a:lnTo>
                    <a:pt x="1188999" y="1481518"/>
                  </a:lnTo>
                  <a:lnTo>
                    <a:pt x="1156258" y="1524215"/>
                  </a:lnTo>
                  <a:lnTo>
                    <a:pt x="1122514" y="1562176"/>
                  </a:lnTo>
                  <a:lnTo>
                    <a:pt x="1088034" y="1595666"/>
                  </a:lnTo>
                  <a:lnTo>
                    <a:pt x="1053071" y="1624952"/>
                  </a:lnTo>
                  <a:lnTo>
                    <a:pt x="1017866" y="1650301"/>
                  </a:lnTo>
                  <a:lnTo>
                    <a:pt x="982687" y="1671980"/>
                  </a:lnTo>
                  <a:lnTo>
                    <a:pt x="947788" y="1690255"/>
                  </a:lnTo>
                  <a:lnTo>
                    <a:pt x="879830" y="1717675"/>
                  </a:lnTo>
                  <a:lnTo>
                    <a:pt x="816025" y="1734693"/>
                  </a:lnTo>
                  <a:lnTo>
                    <a:pt x="758431" y="1743456"/>
                  </a:lnTo>
                  <a:lnTo>
                    <a:pt x="709079" y="1746072"/>
                  </a:lnTo>
                  <a:lnTo>
                    <a:pt x="688124" y="1745767"/>
                  </a:lnTo>
                  <a:lnTo>
                    <a:pt x="669988" y="1744713"/>
                  </a:lnTo>
                  <a:lnTo>
                    <a:pt x="668909" y="1744611"/>
                  </a:lnTo>
                  <a:lnTo>
                    <a:pt x="669036" y="1741043"/>
                  </a:lnTo>
                  <a:lnTo>
                    <a:pt x="640168" y="1739392"/>
                  </a:lnTo>
                  <a:lnTo>
                    <a:pt x="579120" y="1727212"/>
                  </a:lnTo>
                  <a:lnTo>
                    <a:pt x="515137" y="1703527"/>
                  </a:lnTo>
                  <a:lnTo>
                    <a:pt x="450062" y="1668653"/>
                  </a:lnTo>
                  <a:lnTo>
                    <a:pt x="417677" y="1647113"/>
                  </a:lnTo>
                  <a:lnTo>
                    <a:pt x="385699" y="1622920"/>
                  </a:lnTo>
                  <a:lnTo>
                    <a:pt x="354355" y="1596085"/>
                  </a:lnTo>
                  <a:lnTo>
                    <a:pt x="323862" y="1566659"/>
                  </a:lnTo>
                  <a:lnTo>
                    <a:pt x="294462" y="1534693"/>
                  </a:lnTo>
                  <a:lnTo>
                    <a:pt x="266369" y="1500225"/>
                  </a:lnTo>
                  <a:lnTo>
                    <a:pt x="239814" y="1463281"/>
                  </a:lnTo>
                  <a:lnTo>
                    <a:pt x="215036" y="1423911"/>
                  </a:lnTo>
                  <a:lnTo>
                    <a:pt x="192252" y="1382179"/>
                  </a:lnTo>
                  <a:lnTo>
                    <a:pt x="171691" y="1338084"/>
                  </a:lnTo>
                  <a:lnTo>
                    <a:pt x="153568" y="1291704"/>
                  </a:lnTo>
                  <a:lnTo>
                    <a:pt x="138137" y="1243063"/>
                  </a:lnTo>
                  <a:lnTo>
                    <a:pt x="125603" y="1192212"/>
                  </a:lnTo>
                  <a:lnTo>
                    <a:pt x="116192" y="1139177"/>
                  </a:lnTo>
                  <a:lnTo>
                    <a:pt x="110147" y="1084021"/>
                  </a:lnTo>
                  <a:lnTo>
                    <a:pt x="107683" y="1026769"/>
                  </a:lnTo>
                  <a:lnTo>
                    <a:pt x="109029" y="967460"/>
                  </a:lnTo>
                  <a:lnTo>
                    <a:pt x="114427" y="906145"/>
                  </a:lnTo>
                  <a:lnTo>
                    <a:pt x="6604" y="887349"/>
                  </a:lnTo>
                  <a:lnTo>
                    <a:pt x="3644" y="909967"/>
                  </a:lnTo>
                  <a:lnTo>
                    <a:pt x="1485" y="935647"/>
                  </a:lnTo>
                  <a:lnTo>
                    <a:pt x="241" y="964133"/>
                  </a:lnTo>
                  <a:lnTo>
                    <a:pt x="0" y="995172"/>
                  </a:lnTo>
                  <a:lnTo>
                    <a:pt x="863" y="1028522"/>
                  </a:lnTo>
                  <a:lnTo>
                    <a:pt x="6261" y="1101153"/>
                  </a:lnTo>
                  <a:lnTo>
                    <a:pt x="10998" y="1139926"/>
                  </a:lnTo>
                  <a:lnTo>
                    <a:pt x="17221" y="1180007"/>
                  </a:lnTo>
                  <a:lnTo>
                    <a:pt x="25031" y="1221155"/>
                  </a:lnTo>
                  <a:lnTo>
                    <a:pt x="34531" y="1263116"/>
                  </a:lnTo>
                  <a:lnTo>
                    <a:pt x="45808" y="1305636"/>
                  </a:lnTo>
                  <a:lnTo>
                    <a:pt x="58966" y="1348460"/>
                  </a:lnTo>
                  <a:lnTo>
                    <a:pt x="74104" y="1391361"/>
                  </a:lnTo>
                  <a:lnTo>
                    <a:pt x="91313" y="1434058"/>
                  </a:lnTo>
                  <a:lnTo>
                    <a:pt x="110680" y="1476324"/>
                  </a:lnTo>
                  <a:lnTo>
                    <a:pt x="132334" y="1517904"/>
                  </a:lnTo>
                  <a:lnTo>
                    <a:pt x="156337" y="1558544"/>
                  </a:lnTo>
                  <a:lnTo>
                    <a:pt x="182816" y="1598002"/>
                  </a:lnTo>
                  <a:lnTo>
                    <a:pt x="211848" y="1636014"/>
                  </a:lnTo>
                  <a:lnTo>
                    <a:pt x="243535" y="1672348"/>
                  </a:lnTo>
                  <a:lnTo>
                    <a:pt x="277990" y="1706740"/>
                  </a:lnTo>
                  <a:lnTo>
                    <a:pt x="315290" y="1738960"/>
                  </a:lnTo>
                  <a:lnTo>
                    <a:pt x="355536" y="1768729"/>
                  </a:lnTo>
                  <a:lnTo>
                    <a:pt x="398843" y="1795818"/>
                  </a:lnTo>
                  <a:lnTo>
                    <a:pt x="445287" y="1819986"/>
                  </a:lnTo>
                  <a:lnTo>
                    <a:pt x="494969" y="1840953"/>
                  </a:lnTo>
                  <a:lnTo>
                    <a:pt x="547992" y="1858492"/>
                  </a:lnTo>
                  <a:lnTo>
                    <a:pt x="604456" y="1872348"/>
                  </a:lnTo>
                  <a:lnTo>
                    <a:pt x="664464" y="1882267"/>
                  </a:lnTo>
                  <a:lnTo>
                    <a:pt x="666991" y="1804073"/>
                  </a:lnTo>
                  <a:lnTo>
                    <a:pt x="677760" y="1804022"/>
                  </a:lnTo>
                  <a:lnTo>
                    <a:pt x="746696" y="1795729"/>
                  </a:lnTo>
                  <a:lnTo>
                    <a:pt x="819150" y="1776717"/>
                  </a:lnTo>
                  <a:lnTo>
                    <a:pt x="856183" y="1763179"/>
                  </a:lnTo>
                  <a:lnTo>
                    <a:pt x="893445" y="1746923"/>
                  </a:lnTo>
                  <a:lnTo>
                    <a:pt x="930744" y="1727949"/>
                  </a:lnTo>
                  <a:lnTo>
                    <a:pt x="967879" y="1706257"/>
                  </a:lnTo>
                  <a:lnTo>
                    <a:pt x="1004608" y="1681822"/>
                  </a:lnTo>
                  <a:lnTo>
                    <a:pt x="1040752" y="1654644"/>
                  </a:lnTo>
                  <a:lnTo>
                    <a:pt x="1076071" y="1624711"/>
                  </a:lnTo>
                  <a:lnTo>
                    <a:pt x="1110361" y="1592008"/>
                  </a:lnTo>
                  <a:lnTo>
                    <a:pt x="1143419" y="1556537"/>
                  </a:lnTo>
                  <a:lnTo>
                    <a:pt x="1175029" y="1518285"/>
                  </a:lnTo>
                  <a:lnTo>
                    <a:pt x="1204976" y="1477225"/>
                  </a:lnTo>
                  <a:lnTo>
                    <a:pt x="1233043" y="1433385"/>
                  </a:lnTo>
                  <a:lnTo>
                    <a:pt x="1259027" y="1386713"/>
                  </a:lnTo>
                  <a:lnTo>
                    <a:pt x="1282725" y="1337233"/>
                  </a:lnTo>
                  <a:lnTo>
                    <a:pt x="1303896" y="1284909"/>
                  </a:lnTo>
                  <a:lnTo>
                    <a:pt x="1322362" y="1229753"/>
                  </a:lnTo>
                  <a:lnTo>
                    <a:pt x="1337881" y="1171740"/>
                  </a:lnTo>
                  <a:lnTo>
                    <a:pt x="1350264" y="1110869"/>
                  </a:lnTo>
                  <a:close/>
                </a:path>
                <a:path w="1418589" h="1882775">
                  <a:moveTo>
                    <a:pt x="1418577" y="887107"/>
                  </a:moveTo>
                  <a:lnTo>
                    <a:pt x="1415669" y="818349"/>
                  </a:lnTo>
                  <a:lnTo>
                    <a:pt x="1407579" y="742353"/>
                  </a:lnTo>
                  <a:lnTo>
                    <a:pt x="1401356" y="702271"/>
                  </a:lnTo>
                  <a:lnTo>
                    <a:pt x="1393545" y="661123"/>
                  </a:lnTo>
                  <a:lnTo>
                    <a:pt x="1384046" y="619163"/>
                  </a:lnTo>
                  <a:lnTo>
                    <a:pt x="1372768" y="576643"/>
                  </a:lnTo>
                  <a:lnTo>
                    <a:pt x="1359611" y="533819"/>
                  </a:lnTo>
                  <a:lnTo>
                    <a:pt x="1344472" y="490918"/>
                  </a:lnTo>
                  <a:lnTo>
                    <a:pt x="1327277" y="448221"/>
                  </a:lnTo>
                  <a:lnTo>
                    <a:pt x="1307896" y="405955"/>
                  </a:lnTo>
                  <a:lnTo>
                    <a:pt x="1286243" y="364375"/>
                  </a:lnTo>
                  <a:lnTo>
                    <a:pt x="1262240" y="323735"/>
                  </a:lnTo>
                  <a:lnTo>
                    <a:pt x="1235760" y="284276"/>
                  </a:lnTo>
                  <a:lnTo>
                    <a:pt x="1206728" y="246265"/>
                  </a:lnTo>
                  <a:lnTo>
                    <a:pt x="1175042" y="209931"/>
                  </a:lnTo>
                  <a:lnTo>
                    <a:pt x="1140587" y="175539"/>
                  </a:lnTo>
                  <a:lnTo>
                    <a:pt x="1103287" y="143319"/>
                  </a:lnTo>
                  <a:lnTo>
                    <a:pt x="1063040" y="113550"/>
                  </a:lnTo>
                  <a:lnTo>
                    <a:pt x="1019733" y="86461"/>
                  </a:lnTo>
                  <a:lnTo>
                    <a:pt x="973289" y="62293"/>
                  </a:lnTo>
                  <a:lnTo>
                    <a:pt x="923607" y="41325"/>
                  </a:lnTo>
                  <a:lnTo>
                    <a:pt x="870585" y="23787"/>
                  </a:lnTo>
                  <a:lnTo>
                    <a:pt x="814120" y="9931"/>
                  </a:lnTo>
                  <a:lnTo>
                    <a:pt x="754126" y="0"/>
                  </a:lnTo>
                  <a:lnTo>
                    <a:pt x="749427" y="141351"/>
                  </a:lnTo>
                  <a:lnTo>
                    <a:pt x="778281" y="143002"/>
                  </a:lnTo>
                  <a:lnTo>
                    <a:pt x="808329" y="147624"/>
                  </a:lnTo>
                  <a:lnTo>
                    <a:pt x="871080" y="165569"/>
                  </a:lnTo>
                  <a:lnTo>
                    <a:pt x="935837" y="194894"/>
                  </a:lnTo>
                  <a:lnTo>
                    <a:pt x="1000798" y="235229"/>
                  </a:lnTo>
                  <a:lnTo>
                    <a:pt x="1032789" y="259422"/>
                  </a:lnTo>
                  <a:lnTo>
                    <a:pt x="1064145" y="286258"/>
                  </a:lnTo>
                  <a:lnTo>
                    <a:pt x="1094638" y="315683"/>
                  </a:lnTo>
                  <a:lnTo>
                    <a:pt x="1124051" y="347649"/>
                  </a:lnTo>
                  <a:lnTo>
                    <a:pt x="1152144" y="382117"/>
                  </a:lnTo>
                  <a:lnTo>
                    <a:pt x="1178699" y="419061"/>
                  </a:lnTo>
                  <a:lnTo>
                    <a:pt x="1203490" y="458431"/>
                  </a:lnTo>
                  <a:lnTo>
                    <a:pt x="1226286" y="500164"/>
                  </a:lnTo>
                  <a:lnTo>
                    <a:pt x="1246860" y="544245"/>
                  </a:lnTo>
                  <a:lnTo>
                    <a:pt x="1264983" y="590626"/>
                  </a:lnTo>
                  <a:lnTo>
                    <a:pt x="1280426" y="639267"/>
                  </a:lnTo>
                  <a:lnTo>
                    <a:pt x="1292961" y="690118"/>
                  </a:lnTo>
                  <a:lnTo>
                    <a:pt x="1302372" y="743140"/>
                  </a:lnTo>
                  <a:lnTo>
                    <a:pt x="1308430" y="798296"/>
                  </a:lnTo>
                  <a:lnTo>
                    <a:pt x="1310894" y="855535"/>
                  </a:lnTo>
                  <a:lnTo>
                    <a:pt x="1309547" y="914831"/>
                  </a:lnTo>
                  <a:lnTo>
                    <a:pt x="1304163" y="976122"/>
                  </a:lnTo>
                  <a:lnTo>
                    <a:pt x="1411986" y="994918"/>
                  </a:lnTo>
                  <a:lnTo>
                    <a:pt x="1414932" y="972312"/>
                  </a:lnTo>
                  <a:lnTo>
                    <a:pt x="1417091" y="946632"/>
                  </a:lnTo>
                  <a:lnTo>
                    <a:pt x="1418336" y="918146"/>
                  </a:lnTo>
                  <a:lnTo>
                    <a:pt x="1418577" y="887107"/>
                  </a:lnTo>
                  <a:close/>
                </a:path>
              </a:pathLst>
            </a:custGeom>
            <a:solidFill>
              <a:srgbClr val="27CE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28"/>
            <p:cNvSpPr/>
            <p:nvPr/>
          </p:nvSpPr>
          <p:spPr>
            <a:xfrm>
              <a:off x="4464558" y="4371593"/>
              <a:ext cx="647700" cy="459105"/>
            </a:xfrm>
            <a:custGeom>
              <a:avLst/>
              <a:gdLst/>
              <a:ahLst/>
              <a:cxnLst/>
              <a:rect l="l" t="t" r="r" b="b"/>
              <a:pathLst>
                <a:path w="647700" h="459104">
                  <a:moveTo>
                    <a:pt x="19812" y="458723"/>
                  </a:moveTo>
                  <a:lnTo>
                    <a:pt x="49275" y="458723"/>
                  </a:lnTo>
                  <a:lnTo>
                    <a:pt x="49275" y="329437"/>
                  </a:lnTo>
                  <a:lnTo>
                    <a:pt x="111505" y="329437"/>
                  </a:lnTo>
                  <a:lnTo>
                    <a:pt x="111505" y="458723"/>
                  </a:lnTo>
                  <a:lnTo>
                    <a:pt x="177037" y="458723"/>
                  </a:lnTo>
                  <a:lnTo>
                    <a:pt x="177037" y="250189"/>
                  </a:lnTo>
                  <a:lnTo>
                    <a:pt x="235965" y="250189"/>
                  </a:lnTo>
                  <a:lnTo>
                    <a:pt x="235965" y="458723"/>
                  </a:lnTo>
                  <a:lnTo>
                    <a:pt x="301497" y="458723"/>
                  </a:lnTo>
                  <a:lnTo>
                    <a:pt x="301497" y="170941"/>
                  </a:lnTo>
                  <a:lnTo>
                    <a:pt x="360425" y="170941"/>
                  </a:lnTo>
                  <a:lnTo>
                    <a:pt x="360425" y="458723"/>
                  </a:lnTo>
                  <a:lnTo>
                    <a:pt x="425957" y="458723"/>
                  </a:lnTo>
                  <a:lnTo>
                    <a:pt x="425957" y="79247"/>
                  </a:lnTo>
                  <a:lnTo>
                    <a:pt x="488188" y="79247"/>
                  </a:lnTo>
                  <a:lnTo>
                    <a:pt x="488188" y="458723"/>
                  </a:lnTo>
                  <a:lnTo>
                    <a:pt x="550417" y="458723"/>
                  </a:lnTo>
                  <a:lnTo>
                    <a:pt x="550417" y="0"/>
                  </a:lnTo>
                  <a:lnTo>
                    <a:pt x="612520" y="0"/>
                  </a:lnTo>
                  <a:lnTo>
                    <a:pt x="612520" y="458723"/>
                  </a:lnTo>
                  <a:lnTo>
                    <a:pt x="635507" y="458723"/>
                  </a:lnTo>
                </a:path>
                <a:path w="647700" h="459104">
                  <a:moveTo>
                    <a:pt x="0" y="458723"/>
                  </a:moveTo>
                  <a:lnTo>
                    <a:pt x="647700" y="458723"/>
                  </a:lnTo>
                </a:path>
              </a:pathLst>
            </a:custGeom>
            <a:ln w="25908">
              <a:solidFill>
                <a:srgbClr val="27CE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1"/>
          <p:cNvSpPr txBox="1"/>
          <p:nvPr/>
        </p:nvSpPr>
        <p:spPr>
          <a:xfrm>
            <a:off x="431113" y="6573634"/>
            <a:ext cx="3125331" cy="2627001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475615">
              <a:lnSpc>
                <a:spcPct val="100000"/>
              </a:lnSpc>
              <a:spcBef>
                <a:spcPts val="745"/>
              </a:spcBef>
            </a:pPr>
            <a:r>
              <a:rPr sz="3600" b="1" spc="-10" dirty="0">
                <a:solidFill>
                  <a:srgbClr val="42B996"/>
                </a:solidFill>
                <a:latin typeface="Arial"/>
                <a:cs typeface="Arial"/>
              </a:rPr>
              <a:t>Mission</a:t>
            </a:r>
            <a:endParaRPr sz="36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325"/>
              </a:spcBef>
            </a:pP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Our</a:t>
            </a:r>
            <a:r>
              <a:rPr b="1" spc="-15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Mission</a:t>
            </a:r>
            <a:r>
              <a:rPr b="1" spc="-10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is</a:t>
            </a:r>
            <a:r>
              <a:rPr b="1" spc="-10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to</a:t>
            </a:r>
            <a:r>
              <a:rPr b="1" spc="-5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be</a:t>
            </a:r>
            <a:r>
              <a:rPr b="1" spc="-20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a</a:t>
            </a:r>
            <a:r>
              <a:rPr b="1" spc="-10" dirty="0">
                <a:solidFill>
                  <a:srgbClr val="42B996"/>
                </a:solidFill>
                <a:latin typeface="Arial"/>
                <a:cs typeface="Arial"/>
              </a:rPr>
              <a:t> World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Class,</a:t>
            </a:r>
            <a:r>
              <a:rPr b="1" spc="-40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Cost</a:t>
            </a:r>
            <a:r>
              <a:rPr b="1" spc="-15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42B996"/>
                </a:solidFill>
                <a:latin typeface="Arial"/>
                <a:cs typeface="Arial"/>
              </a:rPr>
              <a:t>Effective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Component</a:t>
            </a:r>
            <a:r>
              <a:rPr b="1" spc="-65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42B996"/>
                </a:solidFill>
                <a:latin typeface="Arial"/>
                <a:cs typeface="Arial"/>
              </a:rPr>
              <a:t>Solution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Provider</a:t>
            </a:r>
            <a:r>
              <a:rPr b="1" spc="-35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for</a:t>
            </a:r>
            <a:r>
              <a:rPr b="1" spc="-65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Auto</a:t>
            </a:r>
            <a:r>
              <a:rPr b="1" spc="10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and</a:t>
            </a:r>
            <a:r>
              <a:rPr b="1" spc="-25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spc="-20" dirty="0">
                <a:solidFill>
                  <a:srgbClr val="42B996"/>
                </a:solidFill>
                <a:latin typeface="Arial"/>
                <a:cs typeface="Arial"/>
              </a:rPr>
              <a:t>Non-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Auto</a:t>
            </a:r>
            <a:r>
              <a:rPr b="1" spc="15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segments</a:t>
            </a:r>
            <a:r>
              <a:rPr b="1" spc="-45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as</a:t>
            </a:r>
            <a:r>
              <a:rPr b="1" spc="-40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spc="-50" dirty="0">
                <a:solidFill>
                  <a:srgbClr val="42B996"/>
                </a:solidFill>
                <a:latin typeface="Arial"/>
                <a:cs typeface="Arial"/>
              </a:rPr>
              <a:t>a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Preferred</a:t>
            </a:r>
            <a:r>
              <a:rPr b="1" spc="-35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Partner</a:t>
            </a:r>
            <a:r>
              <a:rPr b="1" spc="-30" dirty="0">
                <a:solidFill>
                  <a:srgbClr val="42B996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42B996"/>
                </a:solidFill>
                <a:latin typeface="Arial"/>
                <a:cs typeface="Arial"/>
              </a:rPr>
              <a:t>for</a:t>
            </a:r>
            <a:r>
              <a:rPr b="1" spc="-10" dirty="0">
                <a:solidFill>
                  <a:srgbClr val="42B996"/>
                </a:solidFill>
                <a:latin typeface="Arial"/>
                <a:cs typeface="Arial"/>
              </a:rPr>
              <a:t> Mutual Success.</a:t>
            </a:r>
            <a:endParaRPr dirty="0">
              <a:latin typeface="Arial"/>
              <a:cs typeface="Arial"/>
            </a:endParaRPr>
          </a:p>
        </p:txBody>
      </p:sp>
      <p:sp>
        <p:nvSpPr>
          <p:cNvPr id="38" name="object 30"/>
          <p:cNvSpPr txBox="1"/>
          <p:nvPr/>
        </p:nvSpPr>
        <p:spPr>
          <a:xfrm>
            <a:off x="7201574" y="6078687"/>
            <a:ext cx="3577289" cy="2946961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4000" b="1" spc="-10" dirty="0" smtClean="0">
                <a:solidFill>
                  <a:srgbClr val="27CED6"/>
                </a:solidFill>
                <a:latin typeface="Arial"/>
                <a:cs typeface="Arial"/>
              </a:rPr>
              <a:t>Value</a:t>
            </a:r>
            <a:endParaRPr lang="en-IN" sz="4000" b="1" spc="-10" dirty="0" smtClean="0">
              <a:solidFill>
                <a:srgbClr val="27CED6"/>
              </a:solidFill>
              <a:latin typeface="Arial"/>
              <a:cs typeface="Arial"/>
            </a:endParaRPr>
          </a:p>
          <a:p>
            <a:pPr marL="12700" marR="570865">
              <a:lnSpc>
                <a:spcPct val="120800"/>
              </a:lnSpc>
              <a:spcBef>
                <a:spcPts val="25"/>
              </a:spcBef>
            </a:pPr>
            <a:r>
              <a:rPr lang="en-IN" sz="2400" b="1" dirty="0" smtClean="0">
                <a:solidFill>
                  <a:srgbClr val="27CED6"/>
                </a:solidFill>
                <a:latin typeface="Arial"/>
                <a:cs typeface="Arial"/>
              </a:rPr>
              <a:t>Integrity </a:t>
            </a:r>
          </a:p>
          <a:p>
            <a:pPr marL="12700" marR="570865">
              <a:lnSpc>
                <a:spcPct val="120800"/>
              </a:lnSpc>
              <a:spcBef>
                <a:spcPts val="25"/>
              </a:spcBef>
            </a:pPr>
            <a:r>
              <a:rPr lang="en-IN" sz="2400" b="1" dirty="0" smtClean="0">
                <a:solidFill>
                  <a:srgbClr val="27CED6"/>
                </a:solidFill>
                <a:latin typeface="Arial"/>
                <a:cs typeface="Arial"/>
              </a:rPr>
              <a:t>Excellence</a:t>
            </a:r>
          </a:p>
          <a:p>
            <a:pPr marL="12700" marR="570865">
              <a:lnSpc>
                <a:spcPct val="120800"/>
              </a:lnSpc>
              <a:spcBef>
                <a:spcPts val="25"/>
              </a:spcBef>
            </a:pPr>
            <a:r>
              <a:rPr sz="2400" b="1" dirty="0" smtClean="0">
                <a:solidFill>
                  <a:srgbClr val="27CED6"/>
                </a:solidFill>
                <a:latin typeface="Arial"/>
                <a:cs typeface="Arial"/>
              </a:rPr>
              <a:t>Customer</a:t>
            </a:r>
            <a:r>
              <a:rPr sz="2400" b="1" spc="-50" dirty="0" smtClean="0">
                <a:solidFill>
                  <a:srgbClr val="27CED6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7CED6"/>
                </a:solidFill>
                <a:latin typeface="Arial"/>
                <a:cs typeface="Arial"/>
              </a:rPr>
              <a:t>Centricity 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20800"/>
              </a:lnSpc>
              <a:spcBef>
                <a:spcPts val="5"/>
              </a:spcBef>
            </a:pPr>
            <a:r>
              <a:rPr sz="2400" b="1" dirty="0">
                <a:solidFill>
                  <a:srgbClr val="27CED6"/>
                </a:solidFill>
                <a:latin typeface="Arial"/>
                <a:cs typeface="Arial"/>
              </a:rPr>
              <a:t>Winning</a:t>
            </a:r>
            <a:r>
              <a:rPr sz="2400" b="1" spc="-15" dirty="0">
                <a:solidFill>
                  <a:srgbClr val="27CED6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7CED6"/>
                </a:solidFill>
                <a:latin typeface="Arial"/>
                <a:cs typeface="Arial"/>
              </a:rPr>
              <a:t>through</a:t>
            </a:r>
            <a:r>
              <a:rPr sz="2400" b="1" spc="-15" dirty="0">
                <a:solidFill>
                  <a:srgbClr val="27CED6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7CED6"/>
                </a:solidFill>
                <a:latin typeface="Arial"/>
                <a:cs typeface="Arial"/>
              </a:rPr>
              <a:t>team</a:t>
            </a:r>
            <a:r>
              <a:rPr sz="2400" b="1" spc="-40" dirty="0">
                <a:solidFill>
                  <a:srgbClr val="27CED6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27CED6"/>
                </a:solidFill>
                <a:latin typeface="Arial"/>
                <a:cs typeface="Arial"/>
              </a:rPr>
              <a:t>work </a:t>
            </a:r>
            <a:r>
              <a:rPr sz="2400" b="1" spc="-10" dirty="0">
                <a:solidFill>
                  <a:srgbClr val="27CED6"/>
                </a:solidFill>
                <a:latin typeface="Arial"/>
                <a:cs typeface="Arial"/>
              </a:rPr>
              <a:t>Trust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9" name="object 29"/>
          <p:cNvSpPr txBox="1"/>
          <p:nvPr/>
        </p:nvSpPr>
        <p:spPr>
          <a:xfrm>
            <a:off x="523462" y="2956880"/>
            <a:ext cx="4012829" cy="192681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800" b="1" spc="-10" dirty="0">
                <a:solidFill>
                  <a:srgbClr val="1CACE3"/>
                </a:solidFill>
                <a:latin typeface="Arial"/>
                <a:cs typeface="Arial"/>
              </a:rPr>
              <a:t>Vision</a:t>
            </a:r>
            <a:endParaRPr sz="2800" dirty="0">
              <a:latin typeface="Arial"/>
              <a:cs typeface="Arial"/>
            </a:endParaRPr>
          </a:p>
          <a:p>
            <a:pPr marL="12700" marR="5080" indent="42545">
              <a:lnSpc>
                <a:spcPct val="100000"/>
              </a:lnSpc>
              <a:spcBef>
                <a:spcPts val="315"/>
              </a:spcBef>
            </a:pP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We</a:t>
            </a:r>
            <a:r>
              <a:rPr b="1" spc="-35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will</a:t>
            </a:r>
            <a:r>
              <a:rPr b="1" spc="-30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strive</a:t>
            </a:r>
            <a:r>
              <a:rPr b="1" spc="-20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to</a:t>
            </a:r>
            <a:r>
              <a:rPr b="1" spc="-10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become</a:t>
            </a:r>
            <a:r>
              <a:rPr b="1" spc="-40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a</a:t>
            </a:r>
            <a:r>
              <a:rPr b="1" spc="-30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1CACE3"/>
                </a:solidFill>
                <a:latin typeface="Arial"/>
                <a:cs typeface="Arial"/>
              </a:rPr>
              <a:t>Top</a:t>
            </a:r>
            <a:r>
              <a:rPr b="1" spc="-15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companies</a:t>
            </a:r>
            <a:r>
              <a:rPr b="1" spc="-40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spc="-25" dirty="0">
                <a:solidFill>
                  <a:srgbClr val="1CACE3"/>
                </a:solidFill>
                <a:latin typeface="Arial"/>
                <a:cs typeface="Arial"/>
              </a:rPr>
              <a:t>by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diversification</a:t>
            </a:r>
            <a:r>
              <a:rPr b="1" spc="295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&amp;</a:t>
            </a:r>
            <a:r>
              <a:rPr b="1" spc="-25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expansion</a:t>
            </a:r>
            <a:r>
              <a:rPr b="1" spc="-30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of</a:t>
            </a:r>
            <a:r>
              <a:rPr b="1" spc="-15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our</a:t>
            </a:r>
            <a:r>
              <a:rPr b="1" spc="-10" dirty="0">
                <a:solidFill>
                  <a:srgbClr val="1CACE3"/>
                </a:solidFill>
                <a:latin typeface="Arial"/>
                <a:cs typeface="Arial"/>
              </a:rPr>
              <a:t> business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in domestic</a:t>
            </a:r>
            <a:r>
              <a:rPr b="1" spc="-25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as</a:t>
            </a:r>
            <a:r>
              <a:rPr b="1" spc="-10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well</a:t>
            </a:r>
            <a:r>
              <a:rPr b="1" spc="-25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as</a:t>
            </a:r>
            <a:r>
              <a:rPr b="1" spc="-25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export</a:t>
            </a:r>
            <a:r>
              <a:rPr b="1" spc="-10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market</a:t>
            </a:r>
            <a:r>
              <a:rPr b="1" spc="-35" dirty="0">
                <a:solidFill>
                  <a:srgbClr val="1CACE3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1CACE3"/>
                </a:solidFill>
                <a:latin typeface="Arial"/>
                <a:cs typeface="Arial"/>
              </a:rPr>
              <a:t>by</a:t>
            </a:r>
            <a:r>
              <a:rPr b="1" spc="-20" dirty="0">
                <a:solidFill>
                  <a:srgbClr val="1CACE3"/>
                </a:solidFill>
                <a:latin typeface="Arial"/>
                <a:cs typeface="Arial"/>
              </a:rPr>
              <a:t> year </a:t>
            </a:r>
            <a:r>
              <a:rPr b="1" spc="-10" dirty="0">
                <a:solidFill>
                  <a:srgbClr val="1CACE3"/>
                </a:solidFill>
                <a:latin typeface="Arial"/>
                <a:cs typeface="Arial"/>
              </a:rPr>
              <a:t>2025.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00283" y="0"/>
            <a:ext cx="2901948" cy="1201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4053739"/>
            <a:chOff x="0" y="0"/>
            <a:chExt cx="4816593" cy="10676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67651"/>
            </a:xfrm>
            <a:custGeom>
              <a:avLst/>
              <a:gdLst/>
              <a:ahLst/>
              <a:cxnLst/>
              <a:rect l="l" t="t" r="r" b="b"/>
              <a:pathLst>
                <a:path w="4816592" h="1067651">
                  <a:moveTo>
                    <a:pt x="0" y="0"/>
                  </a:moveTo>
                  <a:lnTo>
                    <a:pt x="4816592" y="0"/>
                  </a:lnTo>
                  <a:lnTo>
                    <a:pt x="4816592" y="1067651"/>
                  </a:lnTo>
                  <a:lnTo>
                    <a:pt x="0" y="1067651"/>
                  </a:lnTo>
                  <a:close/>
                </a:path>
              </a:pathLst>
            </a:custGeom>
            <a:solidFill>
              <a:srgbClr val="052A47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1115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288000" cy="4053739"/>
          </a:xfrm>
          <a:custGeom>
            <a:avLst/>
            <a:gdLst/>
            <a:ahLst/>
            <a:cxnLst/>
            <a:rect l="l" t="t" r="r" b="b"/>
            <a:pathLst>
              <a:path w="18288000" h="4053739">
                <a:moveTo>
                  <a:pt x="0" y="0"/>
                </a:moveTo>
                <a:lnTo>
                  <a:pt x="18288000" y="0"/>
                </a:lnTo>
                <a:lnTo>
                  <a:pt x="18288000" y="4053739"/>
                </a:lnTo>
                <a:lnTo>
                  <a:pt x="0" y="40537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t="-25349" b="-175221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796611" y="2128857"/>
            <a:ext cx="7578207" cy="1020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10"/>
              </a:lnSpc>
              <a:spcBef>
                <a:spcPct val="0"/>
              </a:spcBef>
            </a:pPr>
            <a:r>
              <a:rPr lang="en-US" sz="6675" b="1" spc="240">
                <a:solidFill>
                  <a:srgbClr val="FFFBFB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Our Values</a:t>
            </a:r>
          </a:p>
        </p:txBody>
      </p:sp>
      <p:sp>
        <p:nvSpPr>
          <p:cNvPr id="7" name="Freeform 7"/>
          <p:cNvSpPr/>
          <p:nvPr/>
        </p:nvSpPr>
        <p:spPr>
          <a:xfrm>
            <a:off x="9374818" y="-1759240"/>
            <a:ext cx="9258815" cy="5136983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8" name="Group 8"/>
          <p:cNvGrpSpPr/>
          <p:nvPr/>
        </p:nvGrpSpPr>
        <p:grpSpPr>
          <a:xfrm>
            <a:off x="1923858" y="5885310"/>
            <a:ext cx="3086100" cy="507624"/>
            <a:chOff x="0" y="0"/>
            <a:chExt cx="812800" cy="1336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3695"/>
            </a:xfrm>
            <a:custGeom>
              <a:avLst/>
              <a:gdLst/>
              <a:ahLst/>
              <a:cxnLst/>
              <a:rect l="l" t="t" r="r" b="b"/>
              <a:pathLst>
                <a:path w="812800" h="133695">
                  <a:moveTo>
                    <a:pt x="66848" y="0"/>
                  </a:moveTo>
                  <a:lnTo>
                    <a:pt x="745952" y="0"/>
                  </a:lnTo>
                  <a:cubicBezTo>
                    <a:pt x="763682" y="0"/>
                    <a:pt x="780684" y="7043"/>
                    <a:pt x="793221" y="19579"/>
                  </a:cubicBezTo>
                  <a:cubicBezTo>
                    <a:pt x="805757" y="32116"/>
                    <a:pt x="812800" y="49118"/>
                    <a:pt x="812800" y="66848"/>
                  </a:cubicBezTo>
                  <a:lnTo>
                    <a:pt x="812800" y="66848"/>
                  </a:lnTo>
                  <a:cubicBezTo>
                    <a:pt x="812800" y="84577"/>
                    <a:pt x="805757" y="101580"/>
                    <a:pt x="793221" y="114116"/>
                  </a:cubicBezTo>
                  <a:cubicBezTo>
                    <a:pt x="780684" y="126652"/>
                    <a:pt x="763682" y="133695"/>
                    <a:pt x="745952" y="133695"/>
                  </a:cubicBezTo>
                  <a:lnTo>
                    <a:pt x="66848" y="133695"/>
                  </a:lnTo>
                  <a:cubicBezTo>
                    <a:pt x="49118" y="133695"/>
                    <a:pt x="32116" y="126652"/>
                    <a:pt x="19579" y="114116"/>
                  </a:cubicBezTo>
                  <a:cubicBezTo>
                    <a:pt x="7043" y="101580"/>
                    <a:pt x="0" y="84577"/>
                    <a:pt x="0" y="66848"/>
                  </a:cubicBezTo>
                  <a:lnTo>
                    <a:pt x="0" y="66848"/>
                  </a:lnTo>
                  <a:cubicBezTo>
                    <a:pt x="0" y="49118"/>
                    <a:pt x="7043" y="32116"/>
                    <a:pt x="19579" y="19579"/>
                  </a:cubicBezTo>
                  <a:cubicBezTo>
                    <a:pt x="32116" y="7043"/>
                    <a:pt x="49118" y="0"/>
                    <a:pt x="66848" y="0"/>
                  </a:cubicBezTo>
                  <a:close/>
                </a:path>
              </a:pathLst>
            </a:custGeom>
            <a:solidFill>
              <a:srgbClr val="051D4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2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r>
                <a:rPr lang="en-US" sz="2199" dirty="0" smtClean="0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Integrity</a:t>
              </a:r>
              <a:endParaRPr lang="en-US" sz="2199" dirty="0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715906" y="5885310"/>
            <a:ext cx="3086100" cy="507624"/>
            <a:chOff x="0" y="0"/>
            <a:chExt cx="812800" cy="13369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133695"/>
            </a:xfrm>
            <a:custGeom>
              <a:avLst/>
              <a:gdLst/>
              <a:ahLst/>
              <a:cxnLst/>
              <a:rect l="l" t="t" r="r" b="b"/>
              <a:pathLst>
                <a:path w="812800" h="133695">
                  <a:moveTo>
                    <a:pt x="66848" y="0"/>
                  </a:moveTo>
                  <a:lnTo>
                    <a:pt x="745952" y="0"/>
                  </a:lnTo>
                  <a:cubicBezTo>
                    <a:pt x="763682" y="0"/>
                    <a:pt x="780684" y="7043"/>
                    <a:pt x="793221" y="19579"/>
                  </a:cubicBezTo>
                  <a:cubicBezTo>
                    <a:pt x="805757" y="32116"/>
                    <a:pt x="812800" y="49118"/>
                    <a:pt x="812800" y="66848"/>
                  </a:cubicBezTo>
                  <a:lnTo>
                    <a:pt x="812800" y="66848"/>
                  </a:lnTo>
                  <a:cubicBezTo>
                    <a:pt x="812800" y="84577"/>
                    <a:pt x="805757" y="101580"/>
                    <a:pt x="793221" y="114116"/>
                  </a:cubicBezTo>
                  <a:cubicBezTo>
                    <a:pt x="780684" y="126652"/>
                    <a:pt x="763682" y="133695"/>
                    <a:pt x="745952" y="133695"/>
                  </a:cubicBezTo>
                  <a:lnTo>
                    <a:pt x="66848" y="133695"/>
                  </a:lnTo>
                  <a:cubicBezTo>
                    <a:pt x="49118" y="133695"/>
                    <a:pt x="32116" y="126652"/>
                    <a:pt x="19579" y="114116"/>
                  </a:cubicBezTo>
                  <a:cubicBezTo>
                    <a:pt x="7043" y="101580"/>
                    <a:pt x="0" y="84577"/>
                    <a:pt x="0" y="66848"/>
                  </a:cubicBezTo>
                  <a:lnTo>
                    <a:pt x="0" y="66848"/>
                  </a:lnTo>
                  <a:cubicBezTo>
                    <a:pt x="0" y="49118"/>
                    <a:pt x="7043" y="32116"/>
                    <a:pt x="19579" y="19579"/>
                  </a:cubicBezTo>
                  <a:cubicBezTo>
                    <a:pt x="32116" y="7043"/>
                    <a:pt x="49118" y="0"/>
                    <a:pt x="66848" y="0"/>
                  </a:cubicBezTo>
                  <a:close/>
                </a:path>
              </a:pathLst>
            </a:custGeom>
            <a:solidFill>
              <a:srgbClr val="051D40"/>
            </a:solidFill>
            <a:ln cap="rnd">
              <a:noFill/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812800" cy="152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r>
                <a:rPr lang="en-US" sz="2199" u="none" strike="noStrike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Excellence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06856" y="5885310"/>
            <a:ext cx="3086100" cy="507624"/>
            <a:chOff x="0" y="0"/>
            <a:chExt cx="812800" cy="1336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133695"/>
            </a:xfrm>
            <a:custGeom>
              <a:avLst/>
              <a:gdLst/>
              <a:ahLst/>
              <a:cxnLst/>
              <a:rect l="l" t="t" r="r" b="b"/>
              <a:pathLst>
                <a:path w="812800" h="133695">
                  <a:moveTo>
                    <a:pt x="66848" y="0"/>
                  </a:moveTo>
                  <a:lnTo>
                    <a:pt x="745952" y="0"/>
                  </a:lnTo>
                  <a:cubicBezTo>
                    <a:pt x="763682" y="0"/>
                    <a:pt x="780684" y="7043"/>
                    <a:pt x="793221" y="19579"/>
                  </a:cubicBezTo>
                  <a:cubicBezTo>
                    <a:pt x="805757" y="32116"/>
                    <a:pt x="812800" y="49118"/>
                    <a:pt x="812800" y="66848"/>
                  </a:cubicBezTo>
                  <a:lnTo>
                    <a:pt x="812800" y="66848"/>
                  </a:lnTo>
                  <a:cubicBezTo>
                    <a:pt x="812800" y="84577"/>
                    <a:pt x="805757" y="101580"/>
                    <a:pt x="793221" y="114116"/>
                  </a:cubicBezTo>
                  <a:cubicBezTo>
                    <a:pt x="780684" y="126652"/>
                    <a:pt x="763682" y="133695"/>
                    <a:pt x="745952" y="133695"/>
                  </a:cubicBezTo>
                  <a:lnTo>
                    <a:pt x="66848" y="133695"/>
                  </a:lnTo>
                  <a:cubicBezTo>
                    <a:pt x="49118" y="133695"/>
                    <a:pt x="32116" y="126652"/>
                    <a:pt x="19579" y="114116"/>
                  </a:cubicBezTo>
                  <a:cubicBezTo>
                    <a:pt x="7043" y="101580"/>
                    <a:pt x="0" y="84577"/>
                    <a:pt x="0" y="66848"/>
                  </a:cubicBezTo>
                  <a:lnTo>
                    <a:pt x="0" y="66848"/>
                  </a:lnTo>
                  <a:cubicBezTo>
                    <a:pt x="0" y="49118"/>
                    <a:pt x="7043" y="32116"/>
                    <a:pt x="19579" y="19579"/>
                  </a:cubicBezTo>
                  <a:cubicBezTo>
                    <a:pt x="32116" y="7043"/>
                    <a:pt x="49118" y="0"/>
                    <a:pt x="66848" y="0"/>
                  </a:cubicBezTo>
                  <a:close/>
                </a:path>
              </a:pathLst>
            </a:custGeom>
            <a:solidFill>
              <a:srgbClr val="051D40"/>
            </a:solidFill>
            <a:ln cap="rnd">
              <a:noFill/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812800" cy="1527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r>
                <a:rPr lang="en-US" sz="2199" u="none" strike="noStrike" dirty="0" smtClean="0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Customer centricity</a:t>
              </a:r>
              <a:endParaRPr lang="en-US" sz="2199" u="none" strike="noStrike" dirty="0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030200" y="5600700"/>
            <a:ext cx="3535926" cy="1218863"/>
            <a:chOff x="0" y="-42343"/>
            <a:chExt cx="812800" cy="211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3695"/>
            </a:xfrm>
            <a:custGeom>
              <a:avLst/>
              <a:gdLst/>
              <a:ahLst/>
              <a:cxnLst/>
              <a:rect l="l" t="t" r="r" b="b"/>
              <a:pathLst>
                <a:path w="812800" h="133695">
                  <a:moveTo>
                    <a:pt x="66848" y="0"/>
                  </a:moveTo>
                  <a:lnTo>
                    <a:pt x="745952" y="0"/>
                  </a:lnTo>
                  <a:cubicBezTo>
                    <a:pt x="763682" y="0"/>
                    <a:pt x="780684" y="7043"/>
                    <a:pt x="793221" y="19579"/>
                  </a:cubicBezTo>
                  <a:cubicBezTo>
                    <a:pt x="805757" y="32116"/>
                    <a:pt x="812800" y="49118"/>
                    <a:pt x="812800" y="66848"/>
                  </a:cubicBezTo>
                  <a:lnTo>
                    <a:pt x="812800" y="66848"/>
                  </a:lnTo>
                  <a:cubicBezTo>
                    <a:pt x="812800" y="84577"/>
                    <a:pt x="805757" y="101580"/>
                    <a:pt x="793221" y="114116"/>
                  </a:cubicBezTo>
                  <a:cubicBezTo>
                    <a:pt x="780684" y="126652"/>
                    <a:pt x="763682" y="133695"/>
                    <a:pt x="745952" y="133695"/>
                  </a:cubicBezTo>
                  <a:lnTo>
                    <a:pt x="66848" y="133695"/>
                  </a:lnTo>
                  <a:cubicBezTo>
                    <a:pt x="49118" y="133695"/>
                    <a:pt x="32116" y="126652"/>
                    <a:pt x="19579" y="114116"/>
                  </a:cubicBezTo>
                  <a:cubicBezTo>
                    <a:pt x="7043" y="101580"/>
                    <a:pt x="0" y="84577"/>
                    <a:pt x="0" y="66848"/>
                  </a:cubicBezTo>
                  <a:lnTo>
                    <a:pt x="0" y="66848"/>
                  </a:lnTo>
                  <a:cubicBezTo>
                    <a:pt x="0" y="49118"/>
                    <a:pt x="7043" y="32116"/>
                    <a:pt x="19579" y="19579"/>
                  </a:cubicBezTo>
                  <a:cubicBezTo>
                    <a:pt x="32116" y="7043"/>
                    <a:pt x="49118" y="0"/>
                    <a:pt x="66848" y="0"/>
                  </a:cubicBezTo>
                  <a:close/>
                </a:path>
              </a:pathLst>
            </a:custGeom>
            <a:solidFill>
              <a:srgbClr val="051D40"/>
            </a:solidFill>
            <a:ln cap="rnd">
              <a:noFill/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42343"/>
              <a:ext cx="812800" cy="21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r>
                <a:rPr lang="en-US" sz="2000" u="none" strike="noStrike" dirty="0" smtClean="0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Winning through team work</a:t>
              </a:r>
              <a:endParaRPr lang="en-US" sz="2000" u="none" strike="noStrike" dirty="0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</p:txBody>
        </p:sp>
      </p:grpSp>
      <p:sp>
        <p:nvSpPr>
          <p:cNvPr id="20" name="Freeform 20"/>
          <p:cNvSpPr/>
          <p:nvPr/>
        </p:nvSpPr>
        <p:spPr>
          <a:xfrm rot="21400449">
            <a:off x="8345096" y="-879143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Freeform 21"/>
          <p:cNvSpPr/>
          <p:nvPr/>
        </p:nvSpPr>
        <p:spPr>
          <a:xfrm>
            <a:off x="6854287" y="4633952"/>
            <a:ext cx="789574" cy="975879"/>
          </a:xfrm>
          <a:custGeom>
            <a:avLst/>
            <a:gdLst/>
            <a:ahLst/>
            <a:cxnLst/>
            <a:rect l="l" t="t" r="r" b="b"/>
            <a:pathLst>
              <a:path w="789574" h="975879">
                <a:moveTo>
                  <a:pt x="0" y="0"/>
                </a:moveTo>
                <a:lnTo>
                  <a:pt x="789575" y="0"/>
                </a:lnTo>
                <a:lnTo>
                  <a:pt x="789575" y="975879"/>
                </a:lnTo>
                <a:lnTo>
                  <a:pt x="0" y="9758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2" name="Freeform 22"/>
          <p:cNvSpPr/>
          <p:nvPr/>
        </p:nvSpPr>
        <p:spPr>
          <a:xfrm>
            <a:off x="10351234" y="4607865"/>
            <a:ext cx="1397344" cy="1049278"/>
          </a:xfrm>
          <a:custGeom>
            <a:avLst/>
            <a:gdLst/>
            <a:ahLst/>
            <a:cxnLst/>
            <a:rect l="l" t="t" r="r" b="b"/>
            <a:pathLst>
              <a:path w="1397344" h="1049278">
                <a:moveTo>
                  <a:pt x="0" y="0"/>
                </a:moveTo>
                <a:lnTo>
                  <a:pt x="1397344" y="0"/>
                </a:lnTo>
                <a:lnTo>
                  <a:pt x="1397344" y="1049278"/>
                </a:lnTo>
                <a:lnTo>
                  <a:pt x="0" y="10492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3" name="Freeform 23"/>
          <p:cNvSpPr/>
          <p:nvPr/>
        </p:nvSpPr>
        <p:spPr>
          <a:xfrm>
            <a:off x="14241187" y="4678836"/>
            <a:ext cx="964077" cy="978307"/>
          </a:xfrm>
          <a:custGeom>
            <a:avLst/>
            <a:gdLst/>
            <a:ahLst/>
            <a:cxnLst/>
            <a:rect l="l" t="t" r="r" b="b"/>
            <a:pathLst>
              <a:path w="964077" h="978307">
                <a:moveTo>
                  <a:pt x="0" y="0"/>
                </a:moveTo>
                <a:lnTo>
                  <a:pt x="964077" y="0"/>
                </a:lnTo>
                <a:lnTo>
                  <a:pt x="964077" y="978307"/>
                </a:lnTo>
                <a:lnTo>
                  <a:pt x="0" y="9783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>
            <a:off x="2847010" y="4589960"/>
            <a:ext cx="1079092" cy="1061434"/>
          </a:xfrm>
          <a:custGeom>
            <a:avLst/>
            <a:gdLst/>
            <a:ahLst/>
            <a:cxnLst/>
            <a:rect l="l" t="t" r="r" b="b"/>
            <a:pathLst>
              <a:path w="1079092" h="1061434">
                <a:moveTo>
                  <a:pt x="0" y="0"/>
                </a:moveTo>
                <a:lnTo>
                  <a:pt x="1079092" y="0"/>
                </a:lnTo>
                <a:lnTo>
                  <a:pt x="1079092" y="1061434"/>
                </a:lnTo>
                <a:lnTo>
                  <a:pt x="0" y="106143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667658" y="6954117"/>
            <a:ext cx="4749697" cy="1300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89"/>
              </a:lnSpc>
              <a:spcBef>
                <a:spcPct val="0"/>
              </a:spcBef>
            </a:pPr>
            <a:r>
              <a:rPr lang="en-US" sz="2000" dirty="0">
                <a:latin typeface="Montserrat Classic" panose="020B0604020202020204" charset="0"/>
              </a:rPr>
              <a:t>We</a:t>
            </a:r>
            <a:r>
              <a:rPr lang="en-US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</a:rPr>
              <a:t> at VAS Polymers LLP are committed </a:t>
            </a:r>
            <a:r>
              <a:rPr lang="en-IN" sz="1849" spc="83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</a:rPr>
              <a:t>to fair, honest and ethical in our work.</a:t>
            </a:r>
          </a:p>
          <a:p>
            <a:pPr marL="0" lvl="0" indent="0" algn="ctr">
              <a:lnSpc>
                <a:spcPts val="2589"/>
              </a:lnSpc>
              <a:spcBef>
                <a:spcPct val="0"/>
              </a:spcBef>
            </a:pPr>
            <a:endParaRPr lang="en-US" sz="2000" u="none" strike="noStrike" spc="83" dirty="0">
              <a:solidFill>
                <a:srgbClr val="2A2E3A"/>
              </a:solidFill>
              <a:latin typeface="Montserrat Classic" panose="020B0604020202020204" charset="0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5757184" y="6810513"/>
            <a:ext cx="3105864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89"/>
              </a:lnSpc>
              <a:spcBef>
                <a:spcPct val="0"/>
              </a:spcBef>
            </a:pPr>
            <a:r>
              <a:rPr lang="en-US" sz="1849" u="none" strike="noStrike" spc="83" dirty="0" smtClean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We will be passionate about achieving the highest standard of quality and always work towards minimum wastage.</a:t>
            </a:r>
            <a:endParaRPr lang="en-US" sz="1849" u="none" strike="noStrike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9724601" y="6818476"/>
            <a:ext cx="3105864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89"/>
              </a:lnSpc>
              <a:spcBef>
                <a:spcPct val="0"/>
              </a:spcBef>
            </a:pPr>
            <a:r>
              <a:rPr lang="en-US" sz="1849" u="none" strike="noStrike" spc="83" dirty="0" smtClean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We focus on customer satisfaction by improving our services and quality .</a:t>
            </a:r>
            <a:endParaRPr lang="en-US" sz="1849" u="none" strike="noStrike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3170294" y="6776914"/>
            <a:ext cx="3395832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589"/>
              </a:lnSpc>
              <a:spcBef>
                <a:spcPct val="0"/>
              </a:spcBef>
            </a:pPr>
            <a:r>
              <a:rPr lang="en-US" sz="1849" spc="83" dirty="0" smtClean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We will invest in our team members and partners,  learning, caring and collaborative relation based on truth and mutual understating. </a:t>
            </a:r>
            <a:endParaRPr lang="en-US" sz="1849" u="none" strike="noStrike" spc="83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30" name="Footer Placeholder 17"/>
          <p:cNvSpPr txBox="1">
            <a:spLocks/>
          </p:cNvSpPr>
          <p:nvPr/>
        </p:nvSpPr>
        <p:spPr>
          <a:xfrm>
            <a:off x="1073957" y="9486900"/>
            <a:ext cx="6996085" cy="3872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smtClean="0">
                <a:solidFill>
                  <a:schemeClr val="tx2"/>
                </a:solidFill>
              </a:rPr>
              <a:t>AN IATF AND ISO CERTIFIED ORGANISATION</a:t>
            </a:r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5637" y="319940"/>
            <a:ext cx="2901948" cy="1201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11800" y="1793540"/>
            <a:ext cx="5818428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3"/>
              </a:lnSpc>
              <a:spcBef>
                <a:spcPct val="0"/>
              </a:spcBef>
            </a:pPr>
            <a:r>
              <a:rPr lang="en-US" sz="6669" b="1" u="none" strike="noStrike" spc="240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Milestone</a:t>
            </a:r>
          </a:p>
        </p:txBody>
      </p:sp>
      <p:sp>
        <p:nvSpPr>
          <p:cNvPr id="3" name="AutoShape 3"/>
          <p:cNvSpPr/>
          <p:nvPr/>
        </p:nvSpPr>
        <p:spPr>
          <a:xfrm>
            <a:off x="2813942" y="5500144"/>
            <a:ext cx="12497051" cy="0"/>
          </a:xfrm>
          <a:prstGeom prst="line">
            <a:avLst/>
          </a:prstGeom>
          <a:ln w="76200" cap="rnd">
            <a:solidFill>
              <a:srgbClr val="051D4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 rot="-9317080">
            <a:off x="1669204" y="2563483"/>
            <a:ext cx="2452540" cy="2540295"/>
          </a:xfrm>
          <a:custGeom>
            <a:avLst/>
            <a:gdLst/>
            <a:ahLst/>
            <a:cxnLst/>
            <a:rect l="l" t="t" r="r" b="b"/>
            <a:pathLst>
              <a:path w="2452540" h="2540295">
                <a:moveTo>
                  <a:pt x="0" y="0"/>
                </a:moveTo>
                <a:lnTo>
                  <a:pt x="2452540" y="0"/>
                </a:lnTo>
                <a:lnTo>
                  <a:pt x="2452540" y="2540295"/>
                </a:lnTo>
                <a:lnTo>
                  <a:pt x="0" y="2540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642052" y="5328254"/>
            <a:ext cx="343780" cy="34378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/>
            </a:solidFill>
            <a:ln w="38100" cap="sq">
              <a:solidFill>
                <a:srgbClr val="052A47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9317080">
            <a:off x="4792411" y="2563483"/>
            <a:ext cx="2452540" cy="2540295"/>
          </a:xfrm>
          <a:custGeom>
            <a:avLst/>
            <a:gdLst/>
            <a:ahLst/>
            <a:cxnLst/>
            <a:rect l="l" t="t" r="r" b="b"/>
            <a:pathLst>
              <a:path w="2452540" h="2540295">
                <a:moveTo>
                  <a:pt x="0" y="0"/>
                </a:moveTo>
                <a:lnTo>
                  <a:pt x="2452540" y="0"/>
                </a:lnTo>
                <a:lnTo>
                  <a:pt x="2452540" y="2540295"/>
                </a:lnTo>
                <a:lnTo>
                  <a:pt x="0" y="2540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5765259" y="5328254"/>
            <a:ext cx="343780" cy="34378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/>
            </a:solidFill>
            <a:ln w="38100" cap="sq">
              <a:solidFill>
                <a:srgbClr val="052A47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9317080">
            <a:off x="8081793" y="2563483"/>
            <a:ext cx="2452540" cy="2540295"/>
          </a:xfrm>
          <a:custGeom>
            <a:avLst/>
            <a:gdLst/>
            <a:ahLst/>
            <a:cxnLst/>
            <a:rect l="l" t="t" r="r" b="b"/>
            <a:pathLst>
              <a:path w="2452540" h="2540295">
                <a:moveTo>
                  <a:pt x="0" y="0"/>
                </a:moveTo>
                <a:lnTo>
                  <a:pt x="2452540" y="0"/>
                </a:lnTo>
                <a:lnTo>
                  <a:pt x="2452540" y="2540295"/>
                </a:lnTo>
                <a:lnTo>
                  <a:pt x="0" y="2540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9054640" y="5328254"/>
            <a:ext cx="343780" cy="34378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/>
            </a:solidFill>
            <a:ln w="38100" cap="sq">
              <a:solidFill>
                <a:srgbClr val="052A47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-9317080">
            <a:off x="11204381" y="2563483"/>
            <a:ext cx="2452540" cy="2540295"/>
          </a:xfrm>
          <a:custGeom>
            <a:avLst/>
            <a:gdLst/>
            <a:ahLst/>
            <a:cxnLst/>
            <a:rect l="l" t="t" r="r" b="b"/>
            <a:pathLst>
              <a:path w="2452540" h="2540295">
                <a:moveTo>
                  <a:pt x="0" y="0"/>
                </a:moveTo>
                <a:lnTo>
                  <a:pt x="2452539" y="0"/>
                </a:lnTo>
                <a:lnTo>
                  <a:pt x="2452539" y="2540295"/>
                </a:lnTo>
                <a:lnTo>
                  <a:pt x="0" y="2540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2177228" y="5328254"/>
            <a:ext cx="343780" cy="34378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/>
            </a:solidFill>
            <a:ln w="38100" cap="sq">
              <a:solidFill>
                <a:srgbClr val="052A47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 rot="-9317080">
            <a:off x="14166256" y="2563483"/>
            <a:ext cx="2452540" cy="2540295"/>
          </a:xfrm>
          <a:custGeom>
            <a:avLst/>
            <a:gdLst/>
            <a:ahLst/>
            <a:cxnLst/>
            <a:rect l="l" t="t" r="r" b="b"/>
            <a:pathLst>
              <a:path w="2452540" h="2540295">
                <a:moveTo>
                  <a:pt x="0" y="0"/>
                </a:moveTo>
                <a:lnTo>
                  <a:pt x="2452540" y="0"/>
                </a:lnTo>
                <a:lnTo>
                  <a:pt x="2452540" y="2540295"/>
                </a:lnTo>
                <a:lnTo>
                  <a:pt x="0" y="2540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15139103" y="5328254"/>
            <a:ext cx="343780" cy="34378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/>
            </a:solidFill>
            <a:ln w="38100" cap="sq">
              <a:solidFill>
                <a:srgbClr val="052A47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5608203" y="3546140"/>
            <a:ext cx="657892" cy="916052"/>
          </a:xfrm>
          <a:custGeom>
            <a:avLst/>
            <a:gdLst/>
            <a:ahLst/>
            <a:cxnLst/>
            <a:rect l="l" t="t" r="r" b="b"/>
            <a:pathLst>
              <a:path w="657892" h="916052">
                <a:moveTo>
                  <a:pt x="0" y="0"/>
                </a:moveTo>
                <a:lnTo>
                  <a:pt x="657892" y="0"/>
                </a:lnTo>
                <a:lnTo>
                  <a:pt x="657892" y="916052"/>
                </a:lnTo>
                <a:lnTo>
                  <a:pt x="0" y="9160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8836167" y="3515101"/>
            <a:ext cx="780726" cy="978130"/>
          </a:xfrm>
          <a:custGeom>
            <a:avLst/>
            <a:gdLst/>
            <a:ahLst/>
            <a:cxnLst/>
            <a:rect l="l" t="t" r="r" b="b"/>
            <a:pathLst>
              <a:path w="780726" h="978130">
                <a:moveTo>
                  <a:pt x="0" y="0"/>
                </a:moveTo>
                <a:lnTo>
                  <a:pt x="780726" y="0"/>
                </a:lnTo>
                <a:lnTo>
                  <a:pt x="780726" y="978130"/>
                </a:lnTo>
                <a:lnTo>
                  <a:pt x="0" y="9781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1960265" y="3546140"/>
            <a:ext cx="780059" cy="947091"/>
          </a:xfrm>
          <a:custGeom>
            <a:avLst/>
            <a:gdLst/>
            <a:ahLst/>
            <a:cxnLst/>
            <a:rect l="l" t="t" r="r" b="b"/>
            <a:pathLst>
              <a:path w="780059" h="947091">
                <a:moveTo>
                  <a:pt x="0" y="0"/>
                </a:moveTo>
                <a:lnTo>
                  <a:pt x="780059" y="0"/>
                </a:lnTo>
                <a:lnTo>
                  <a:pt x="780059" y="947091"/>
                </a:lnTo>
                <a:lnTo>
                  <a:pt x="0" y="9470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2327223" y="3644667"/>
            <a:ext cx="876828" cy="718999"/>
          </a:xfrm>
          <a:custGeom>
            <a:avLst/>
            <a:gdLst/>
            <a:ahLst/>
            <a:cxnLst/>
            <a:rect l="l" t="t" r="r" b="b"/>
            <a:pathLst>
              <a:path w="876828" h="718999">
                <a:moveTo>
                  <a:pt x="0" y="0"/>
                </a:moveTo>
                <a:lnTo>
                  <a:pt x="876828" y="0"/>
                </a:lnTo>
                <a:lnTo>
                  <a:pt x="876828" y="718998"/>
                </a:lnTo>
                <a:lnTo>
                  <a:pt x="0" y="7189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Freeform 28"/>
          <p:cNvSpPr/>
          <p:nvPr/>
        </p:nvSpPr>
        <p:spPr>
          <a:xfrm>
            <a:off x="14875100" y="3588568"/>
            <a:ext cx="871787" cy="775098"/>
          </a:xfrm>
          <a:custGeom>
            <a:avLst/>
            <a:gdLst/>
            <a:ahLst/>
            <a:cxnLst/>
            <a:rect l="l" t="t" r="r" b="b"/>
            <a:pathLst>
              <a:path w="871787" h="775098">
                <a:moveTo>
                  <a:pt x="0" y="0"/>
                </a:moveTo>
                <a:lnTo>
                  <a:pt x="871787" y="0"/>
                </a:lnTo>
                <a:lnTo>
                  <a:pt x="871787" y="775097"/>
                </a:lnTo>
                <a:lnTo>
                  <a:pt x="0" y="77509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29" name="Group 29"/>
          <p:cNvGrpSpPr/>
          <p:nvPr/>
        </p:nvGrpSpPr>
        <p:grpSpPr>
          <a:xfrm>
            <a:off x="-520028" y="-172316"/>
            <a:ext cx="18808028" cy="1277216"/>
            <a:chOff x="0" y="0"/>
            <a:chExt cx="5245803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245803" cy="812800"/>
            </a:xfrm>
            <a:custGeom>
              <a:avLst/>
              <a:gdLst/>
              <a:ahLst/>
              <a:cxnLst/>
              <a:rect l="l" t="t" r="r" b="b"/>
              <a:pathLst>
                <a:path w="5245803" h="812800">
                  <a:moveTo>
                    <a:pt x="0" y="0"/>
                  </a:moveTo>
                  <a:lnTo>
                    <a:pt x="5245803" y="0"/>
                  </a:lnTo>
                  <a:lnTo>
                    <a:pt x="524580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52A47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524580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911800" y="5814487"/>
            <a:ext cx="1804284" cy="42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40"/>
              </a:lnSpc>
              <a:spcBef>
                <a:spcPct val="0"/>
              </a:spcBef>
            </a:pPr>
            <a:r>
              <a:rPr lang="en-US" sz="2671" b="1" spc="120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2020</a:t>
            </a:r>
            <a:endParaRPr lang="en-US" sz="2671" b="1" spc="120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4745710" y="6368705"/>
            <a:ext cx="2709763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034"/>
              </a:lnSpc>
              <a:spcBef>
                <a:spcPct val="0"/>
              </a:spcBef>
            </a:pPr>
            <a:r>
              <a:rPr lang="en-US" sz="2000" u="none" strike="noStrike" spc="65" dirty="0" smtClean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Addition of business and own product development </a:t>
            </a:r>
            <a:endParaRPr lang="en-US" sz="2000" u="none" strike="noStrike" spc="65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5035007" y="5814487"/>
            <a:ext cx="1804284" cy="462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40"/>
              </a:lnSpc>
              <a:spcBef>
                <a:spcPct val="0"/>
              </a:spcBef>
            </a:pPr>
            <a:r>
              <a:rPr lang="en-US" sz="2671" b="1" spc="12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2021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24103" y="6368705"/>
            <a:ext cx="249324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34"/>
              </a:lnSpc>
              <a:spcBef>
                <a:spcPct val="0"/>
              </a:spcBef>
            </a:pPr>
            <a:r>
              <a:rPr lang="en-US" spc="65" dirty="0" smtClean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Self assessment and improvement to start business for automotive</a:t>
            </a:r>
            <a:r>
              <a:rPr lang="en-US" u="none" strike="noStrike" spc="65" dirty="0" smtClean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.</a:t>
            </a:r>
            <a:endParaRPr lang="en-US" u="none" strike="noStrike" spc="65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8324389" y="5814487"/>
            <a:ext cx="1804284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40"/>
              </a:lnSpc>
              <a:spcBef>
                <a:spcPct val="0"/>
              </a:spcBef>
            </a:pPr>
            <a:r>
              <a:rPr lang="en-US" sz="2671" b="1" spc="120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2022</a:t>
            </a:r>
            <a:endParaRPr lang="en-US" sz="2671" b="1" spc="120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1102495" y="6368705"/>
            <a:ext cx="2493246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34"/>
              </a:lnSpc>
              <a:spcBef>
                <a:spcPct val="0"/>
              </a:spcBef>
            </a:pPr>
            <a:r>
              <a:rPr lang="en-US" sz="2000" u="none" strike="noStrike" spc="65" dirty="0" smtClean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Standardization and certification work</a:t>
            </a:r>
            <a:endParaRPr lang="en-US" sz="2000" u="none" strike="noStrike" spc="65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1446976" y="5814487"/>
            <a:ext cx="1804284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40"/>
              </a:lnSpc>
              <a:spcBef>
                <a:spcPct val="0"/>
              </a:spcBef>
            </a:pPr>
            <a:r>
              <a:rPr lang="en-US" sz="2671" b="1" spc="120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2023</a:t>
            </a:r>
            <a:endParaRPr lang="en-US" sz="2671" b="1" spc="120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4064370" y="6368705"/>
            <a:ext cx="2493246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34"/>
              </a:lnSpc>
              <a:spcBef>
                <a:spcPct val="0"/>
              </a:spcBef>
            </a:pPr>
            <a:r>
              <a:rPr lang="en-US" sz="2000" spc="65" dirty="0" smtClean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Increased Manufacturing capacity of plant</a:t>
            </a:r>
            <a:endParaRPr lang="en-US" sz="2000" u="none" strike="noStrike" spc="65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14408851" y="5814487"/>
            <a:ext cx="1804284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40"/>
              </a:lnSpc>
              <a:spcBef>
                <a:spcPct val="0"/>
              </a:spcBef>
            </a:pPr>
            <a:r>
              <a:rPr lang="en-US" sz="2671" b="1" spc="120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2024</a:t>
            </a:r>
            <a:endParaRPr lang="en-US" sz="2671" b="1" spc="120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pSp>
        <p:nvGrpSpPr>
          <p:cNvPr id="42" name="Group 42"/>
          <p:cNvGrpSpPr/>
          <p:nvPr/>
        </p:nvGrpSpPr>
        <p:grpSpPr>
          <a:xfrm>
            <a:off x="-520028" y="9258300"/>
            <a:ext cx="19917660" cy="1894483"/>
            <a:chOff x="0" y="0"/>
            <a:chExt cx="5245803" cy="8128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245803" cy="812800"/>
            </a:xfrm>
            <a:custGeom>
              <a:avLst/>
              <a:gdLst/>
              <a:ahLst/>
              <a:cxnLst/>
              <a:rect l="l" t="t" r="r" b="b"/>
              <a:pathLst>
                <a:path w="5245803" h="812800">
                  <a:moveTo>
                    <a:pt x="0" y="0"/>
                  </a:moveTo>
                  <a:lnTo>
                    <a:pt x="5245803" y="0"/>
                  </a:lnTo>
                  <a:lnTo>
                    <a:pt x="524580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52A47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5245803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 rot="-10800000">
            <a:off x="13716741" y="9258300"/>
            <a:ext cx="6449593" cy="1828800"/>
            <a:chOff x="0" y="0"/>
            <a:chExt cx="812800" cy="4064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-457200" y="-248516"/>
            <a:ext cx="4267200" cy="1277216"/>
            <a:chOff x="0" y="0"/>
            <a:chExt cx="812800" cy="4064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1" name="Footer Placeholder 50"/>
          <p:cNvSpPr>
            <a:spLocks noGrp="1"/>
          </p:cNvSpPr>
          <p:nvPr>
            <p:ph type="ftr" sz="quarter" idx="11"/>
          </p:nvPr>
        </p:nvSpPr>
        <p:spPr>
          <a:xfrm>
            <a:off x="215834" y="8717091"/>
            <a:ext cx="4157846" cy="360381"/>
          </a:xfrm>
        </p:spPr>
        <p:txBody>
          <a:bodyPr/>
          <a:lstStyle/>
          <a:p>
            <a:r>
              <a:rPr lang="en-US" sz="1600" b="1" smtClean="0">
                <a:solidFill>
                  <a:schemeClr val="tx1"/>
                </a:solidFill>
              </a:rPr>
              <a:t>AN IATF AND ISO CERTIFIED ORGANISATION</a:t>
            </a:r>
            <a:endParaRPr lang="en-US" sz="1600" b="1">
              <a:solidFill>
                <a:schemeClr val="tx1"/>
              </a:solidFill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 bwMode="gray">
          <a:xfrm>
            <a:off x="13785852" y="-96116"/>
            <a:ext cx="2901948" cy="1124816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1523998" y="6507057"/>
            <a:ext cx="2753082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2034"/>
              </a:lnSpc>
              <a:spcBef>
                <a:spcPct val="0"/>
              </a:spcBef>
              <a:defRPr sz="2000" u="none" strike="noStrike" spc="65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</a:defRPr>
            </a:lvl1pPr>
          </a:lstStyle>
          <a:p>
            <a:r>
              <a:rPr lang="en-IN" dirty="0"/>
              <a:t>Plant Establishment and registration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2280917" cy="10287000"/>
            <a:chOff x="0" y="0"/>
            <a:chExt cx="617987" cy="27871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17987" cy="2787141"/>
            </a:xfrm>
            <a:custGeom>
              <a:avLst/>
              <a:gdLst/>
              <a:ahLst/>
              <a:cxnLst/>
              <a:rect l="l" t="t" r="r" b="b"/>
              <a:pathLst>
                <a:path w="617987" h="2787141">
                  <a:moveTo>
                    <a:pt x="0" y="0"/>
                  </a:moveTo>
                  <a:lnTo>
                    <a:pt x="617987" y="0"/>
                  </a:lnTo>
                  <a:lnTo>
                    <a:pt x="617987" y="2787141"/>
                  </a:lnTo>
                  <a:lnTo>
                    <a:pt x="0" y="2787141"/>
                  </a:lnTo>
                  <a:close/>
                </a:path>
              </a:pathLst>
            </a:custGeom>
            <a:solidFill>
              <a:srgbClr val="051D4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17987" cy="28347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62158" y="7412001"/>
            <a:ext cx="772673" cy="77267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/>
            </a:solidFill>
            <a:ln w="38100" cap="sq">
              <a:solidFill>
                <a:srgbClr val="052A47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38281" y="419100"/>
            <a:ext cx="15471142" cy="9525000"/>
            <a:chOff x="0" y="0"/>
            <a:chExt cx="1023149" cy="6952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23149" cy="695210"/>
            </a:xfrm>
            <a:custGeom>
              <a:avLst/>
              <a:gdLst/>
              <a:ahLst/>
              <a:cxnLst/>
              <a:rect l="l" t="t" r="r" b="b"/>
              <a:pathLst>
                <a:path w="1023149" h="695210">
                  <a:moveTo>
                    <a:pt x="819949" y="0"/>
                  </a:moveTo>
                  <a:lnTo>
                    <a:pt x="0" y="0"/>
                  </a:lnTo>
                  <a:lnTo>
                    <a:pt x="0" y="695210"/>
                  </a:lnTo>
                  <a:lnTo>
                    <a:pt x="819949" y="695210"/>
                  </a:lnTo>
                  <a:lnTo>
                    <a:pt x="1023149" y="347605"/>
                  </a:lnTo>
                  <a:lnTo>
                    <a:pt x="81994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908849" cy="7428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817933" y="834929"/>
            <a:ext cx="10889541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>
              <a:lnSpc>
                <a:spcPts val="8003"/>
              </a:lnSpc>
              <a:spcBef>
                <a:spcPct val="0"/>
              </a:spcBef>
              <a:defRPr sz="6669" b="1" u="none" strike="noStrike" spc="24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</a:defRPr>
            </a:lvl1pPr>
          </a:lstStyle>
          <a:p>
            <a:r>
              <a:rPr lang="en-IN" dirty="0"/>
              <a:t>Engineering Capability</a:t>
            </a:r>
            <a:r>
              <a:rPr lang="en-US" dirty="0">
                <a:sym typeface="Montserrat Classic Bold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17924" y="2819952"/>
            <a:ext cx="7469288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27329" algn="l"/>
              </a:tabLst>
            </a:pPr>
            <a:r>
              <a:rPr lang="en-US" sz="240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Injection</a:t>
            </a:r>
            <a:r>
              <a:rPr lang="en-US" sz="2400" spc="-45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Molding</a:t>
            </a:r>
            <a:r>
              <a:rPr lang="en-US" sz="2400" spc="29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up</a:t>
            </a:r>
            <a:r>
              <a:rPr lang="en-US" sz="2400" spc="-15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to</a:t>
            </a:r>
            <a:r>
              <a:rPr lang="en-US" sz="2400" spc="-2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300T.</a:t>
            </a:r>
            <a:endParaRPr lang="en-US" sz="2400" dirty="0">
              <a:latin typeface="Montserrat Classic" panose="020B0604020202020204" charset="0"/>
              <a:cs typeface="Times New Roman"/>
            </a:endParaRPr>
          </a:p>
          <a:p>
            <a:pPr marL="227329" indent="-214629">
              <a:lnSpc>
                <a:spcPct val="100000"/>
              </a:lnSpc>
              <a:buFont typeface="Wingdings"/>
              <a:buChar char=""/>
              <a:tabLst>
                <a:tab pos="227329" algn="l"/>
              </a:tabLst>
            </a:pPr>
            <a:r>
              <a:rPr lang="en-US" sz="240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Insert</a:t>
            </a:r>
            <a:r>
              <a:rPr lang="en-US" sz="2400" spc="-4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molding</a:t>
            </a:r>
            <a:r>
              <a:rPr lang="en-US" sz="2400" spc="-5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spc="-1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capability.</a:t>
            </a:r>
            <a:endParaRPr lang="en-US" sz="2400" dirty="0">
              <a:latin typeface="Montserrat Classic" panose="020B0604020202020204" charset="0"/>
              <a:cs typeface="Times New Roman"/>
            </a:endParaRPr>
          </a:p>
          <a:p>
            <a:pPr marL="227329" marR="5080" indent="-215265">
              <a:lnSpc>
                <a:spcPct val="100000"/>
              </a:lnSpc>
              <a:buFont typeface="Wingdings"/>
              <a:buChar char=""/>
              <a:tabLst>
                <a:tab pos="227329" algn="l"/>
              </a:tabLst>
            </a:pP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Eng.</a:t>
            </a:r>
            <a:r>
              <a:rPr lang="en-US" sz="2400" spc="-4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material</a:t>
            </a:r>
            <a:r>
              <a:rPr lang="en-US" sz="2400" spc="-35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processing</a:t>
            </a:r>
            <a:r>
              <a:rPr lang="en-US" sz="2400" spc="-25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skills</a:t>
            </a:r>
            <a:r>
              <a:rPr lang="en-US" sz="2400" spc="-55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spc="-25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and </a:t>
            </a:r>
            <a:r>
              <a:rPr lang="en-US" sz="2400" spc="-1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experience</a:t>
            </a:r>
            <a:endParaRPr lang="en-US" sz="2400" dirty="0">
              <a:latin typeface="Montserrat Classic" panose="020B0604020202020204" charset="0"/>
              <a:cs typeface="Times New Roman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-304800" y="2451807"/>
            <a:ext cx="3413706" cy="1548693"/>
            <a:chOff x="-304800" y="2933700"/>
            <a:chExt cx="3413706" cy="1548693"/>
          </a:xfrm>
        </p:grpSpPr>
        <p:grpSp>
          <p:nvGrpSpPr>
            <p:cNvPr id="14" name="Group 14"/>
            <p:cNvGrpSpPr/>
            <p:nvPr/>
          </p:nvGrpSpPr>
          <p:grpSpPr>
            <a:xfrm>
              <a:off x="2667000" y="3009900"/>
              <a:ext cx="441906" cy="1367703"/>
              <a:chOff x="-268773" y="0"/>
              <a:chExt cx="847471" cy="262293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-268773" y="0"/>
                <a:ext cx="847471" cy="2622931"/>
              </a:xfrm>
              <a:custGeom>
                <a:avLst/>
                <a:gdLst/>
                <a:ahLst/>
                <a:cxnLst/>
                <a:rect l="l" t="t" r="r" b="b"/>
                <a:pathLst>
                  <a:path w="847471" h="2622931">
                    <a:moveTo>
                      <a:pt x="243205" y="2622931"/>
                    </a:moveTo>
                    <a:lnTo>
                      <a:pt x="0" y="2622931"/>
                    </a:lnTo>
                    <a:lnTo>
                      <a:pt x="596646" y="1315339"/>
                    </a:lnTo>
                    <a:lnTo>
                      <a:pt x="0" y="0"/>
                    </a:lnTo>
                    <a:lnTo>
                      <a:pt x="243205" y="0"/>
                    </a:lnTo>
                    <a:lnTo>
                      <a:pt x="847471" y="1315339"/>
                    </a:lnTo>
                    <a:lnTo>
                      <a:pt x="243205" y="2622931"/>
                    </a:lnTo>
                    <a:close/>
                  </a:path>
                </a:pathLst>
              </a:custGeom>
              <a:solidFill>
                <a:srgbClr val="80D12A"/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-304800" y="3009900"/>
              <a:ext cx="3241082" cy="1367718"/>
              <a:chOff x="0" y="0"/>
              <a:chExt cx="1838524" cy="775847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838524" cy="775847"/>
              </a:xfrm>
              <a:custGeom>
                <a:avLst/>
                <a:gdLst/>
                <a:ahLst/>
                <a:cxnLst/>
                <a:rect l="l" t="t" r="r" b="b"/>
                <a:pathLst>
                  <a:path w="1838524" h="775847">
                    <a:moveTo>
                      <a:pt x="1635324" y="0"/>
                    </a:moveTo>
                    <a:lnTo>
                      <a:pt x="0" y="0"/>
                    </a:lnTo>
                    <a:lnTo>
                      <a:pt x="0" y="775847"/>
                    </a:lnTo>
                    <a:lnTo>
                      <a:pt x="1635324" y="775847"/>
                    </a:lnTo>
                    <a:lnTo>
                      <a:pt x="1838524" y="387923"/>
                    </a:lnTo>
                    <a:lnTo>
                      <a:pt x="1635324" y="0"/>
                    </a:lnTo>
                    <a:close/>
                  </a:path>
                </a:pathLst>
              </a:custGeom>
              <a:solidFill>
                <a:srgbClr val="4DBF38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1724224" cy="8234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709816" y="2933700"/>
              <a:ext cx="1872263" cy="1548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2619"/>
                </a:lnSpc>
                <a:spcBef>
                  <a:spcPct val="0"/>
                </a:spcBef>
              </a:pPr>
              <a:r>
                <a:rPr lang="en-US" sz="9013" b="1" spc="405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01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419198" y="2192944"/>
            <a:ext cx="4324431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69"/>
              </a:lnSpc>
              <a:spcBef>
                <a:spcPct val="0"/>
              </a:spcBef>
            </a:pPr>
            <a:r>
              <a:rPr lang="en-US" sz="2692" b="1" u="none" strike="noStrike" spc="121" dirty="0" smtClean="0">
                <a:solidFill>
                  <a:srgbClr val="051D4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Molding </a:t>
            </a:r>
            <a:endParaRPr lang="en-US" sz="2692" b="1" u="none" strike="noStrike" spc="121" dirty="0">
              <a:solidFill>
                <a:srgbClr val="051D4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-304800" y="4128207"/>
            <a:ext cx="3440445" cy="1548693"/>
            <a:chOff x="-304800" y="4610100"/>
            <a:chExt cx="3440445" cy="1548693"/>
          </a:xfrm>
        </p:grpSpPr>
        <p:grpSp>
          <p:nvGrpSpPr>
            <p:cNvPr id="21" name="Group 21"/>
            <p:cNvGrpSpPr/>
            <p:nvPr/>
          </p:nvGrpSpPr>
          <p:grpSpPr>
            <a:xfrm>
              <a:off x="2693755" y="4686300"/>
              <a:ext cx="441890" cy="1367718"/>
              <a:chOff x="0" y="0"/>
              <a:chExt cx="847440" cy="262296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47471" cy="2622931"/>
              </a:xfrm>
              <a:custGeom>
                <a:avLst/>
                <a:gdLst/>
                <a:ahLst/>
                <a:cxnLst/>
                <a:rect l="l" t="t" r="r" b="b"/>
                <a:pathLst>
                  <a:path w="847471" h="2622931">
                    <a:moveTo>
                      <a:pt x="243205" y="2622931"/>
                    </a:moveTo>
                    <a:lnTo>
                      <a:pt x="0" y="2622931"/>
                    </a:lnTo>
                    <a:lnTo>
                      <a:pt x="596646" y="1315339"/>
                    </a:lnTo>
                    <a:lnTo>
                      <a:pt x="0" y="0"/>
                    </a:lnTo>
                    <a:lnTo>
                      <a:pt x="243205" y="0"/>
                    </a:lnTo>
                    <a:lnTo>
                      <a:pt x="847471" y="1315339"/>
                    </a:lnTo>
                    <a:lnTo>
                      <a:pt x="243205" y="2622931"/>
                    </a:lnTo>
                    <a:close/>
                  </a:path>
                </a:pathLst>
              </a:custGeom>
              <a:solidFill>
                <a:srgbClr val="80D12A"/>
              </a:solidFill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-304800" y="4686300"/>
              <a:ext cx="3241082" cy="1367718"/>
              <a:chOff x="0" y="0"/>
              <a:chExt cx="1838524" cy="775847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838524" cy="775847"/>
              </a:xfrm>
              <a:custGeom>
                <a:avLst/>
                <a:gdLst/>
                <a:ahLst/>
                <a:cxnLst/>
                <a:rect l="l" t="t" r="r" b="b"/>
                <a:pathLst>
                  <a:path w="1838524" h="775847">
                    <a:moveTo>
                      <a:pt x="1635324" y="0"/>
                    </a:moveTo>
                    <a:lnTo>
                      <a:pt x="0" y="0"/>
                    </a:lnTo>
                    <a:lnTo>
                      <a:pt x="0" y="775847"/>
                    </a:lnTo>
                    <a:lnTo>
                      <a:pt x="1635324" y="775847"/>
                    </a:lnTo>
                    <a:lnTo>
                      <a:pt x="1838524" y="387923"/>
                    </a:lnTo>
                    <a:lnTo>
                      <a:pt x="1635324" y="0"/>
                    </a:lnTo>
                    <a:close/>
                  </a:path>
                </a:pathLst>
              </a:custGeom>
              <a:solidFill>
                <a:srgbClr val="4DBF38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1724224" cy="8234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596423" y="4610100"/>
              <a:ext cx="1872263" cy="1548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2619"/>
                </a:lnSpc>
                <a:spcBef>
                  <a:spcPct val="0"/>
                </a:spcBef>
              </a:pPr>
              <a:r>
                <a:rPr lang="en-US" sz="9013" b="1" spc="405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02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-327383" y="5804607"/>
            <a:ext cx="3467870" cy="1548693"/>
            <a:chOff x="-327383" y="6286500"/>
            <a:chExt cx="3467870" cy="1548693"/>
          </a:xfrm>
        </p:grpSpPr>
        <p:grpSp>
          <p:nvGrpSpPr>
            <p:cNvPr id="27" name="Group 27"/>
            <p:cNvGrpSpPr/>
            <p:nvPr/>
          </p:nvGrpSpPr>
          <p:grpSpPr>
            <a:xfrm>
              <a:off x="2698597" y="6438900"/>
              <a:ext cx="441890" cy="1367718"/>
              <a:chOff x="0" y="0"/>
              <a:chExt cx="847440" cy="262296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47471" cy="2622931"/>
              </a:xfrm>
              <a:custGeom>
                <a:avLst/>
                <a:gdLst/>
                <a:ahLst/>
                <a:cxnLst/>
                <a:rect l="l" t="t" r="r" b="b"/>
                <a:pathLst>
                  <a:path w="847471" h="2622931">
                    <a:moveTo>
                      <a:pt x="243205" y="2622931"/>
                    </a:moveTo>
                    <a:lnTo>
                      <a:pt x="0" y="2622931"/>
                    </a:lnTo>
                    <a:lnTo>
                      <a:pt x="596646" y="1315339"/>
                    </a:lnTo>
                    <a:lnTo>
                      <a:pt x="0" y="0"/>
                    </a:lnTo>
                    <a:lnTo>
                      <a:pt x="243205" y="0"/>
                    </a:lnTo>
                    <a:lnTo>
                      <a:pt x="847471" y="1315339"/>
                    </a:lnTo>
                    <a:lnTo>
                      <a:pt x="243205" y="2622931"/>
                    </a:lnTo>
                    <a:close/>
                  </a:path>
                </a:pathLst>
              </a:custGeom>
              <a:solidFill>
                <a:srgbClr val="80D12A"/>
              </a:solidFill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-327383" y="6438900"/>
              <a:ext cx="3241082" cy="1367718"/>
              <a:chOff x="0" y="0"/>
              <a:chExt cx="1838524" cy="775847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838524" cy="775847"/>
              </a:xfrm>
              <a:custGeom>
                <a:avLst/>
                <a:gdLst/>
                <a:ahLst/>
                <a:cxnLst/>
                <a:rect l="l" t="t" r="r" b="b"/>
                <a:pathLst>
                  <a:path w="1838524" h="775847">
                    <a:moveTo>
                      <a:pt x="1635324" y="0"/>
                    </a:moveTo>
                    <a:lnTo>
                      <a:pt x="0" y="0"/>
                    </a:lnTo>
                    <a:lnTo>
                      <a:pt x="0" y="775847"/>
                    </a:lnTo>
                    <a:lnTo>
                      <a:pt x="1635324" y="775847"/>
                    </a:lnTo>
                    <a:lnTo>
                      <a:pt x="1838524" y="387923"/>
                    </a:lnTo>
                    <a:lnTo>
                      <a:pt x="1635324" y="0"/>
                    </a:lnTo>
                    <a:close/>
                  </a:path>
                </a:pathLst>
              </a:custGeom>
              <a:solidFill>
                <a:srgbClr val="4DBF38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1724224" cy="8234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601264" y="6286500"/>
              <a:ext cx="1872263" cy="1548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2619"/>
                </a:lnSpc>
                <a:spcBef>
                  <a:spcPct val="0"/>
                </a:spcBef>
              </a:pPr>
              <a:r>
                <a:rPr lang="en-US" sz="9013" b="1" spc="405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03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3373145" y="4128093"/>
            <a:ext cx="4097272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69"/>
              </a:lnSpc>
              <a:spcBef>
                <a:spcPct val="0"/>
              </a:spcBef>
            </a:pPr>
            <a:r>
              <a:rPr lang="en-US" sz="2692" b="1" spc="121" dirty="0" smtClean="0">
                <a:solidFill>
                  <a:srgbClr val="051D4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ASSEMBLY </a:t>
            </a:r>
            <a:endParaRPr lang="en-US" sz="2692" b="1" u="none" strike="noStrike" spc="121" dirty="0">
              <a:solidFill>
                <a:srgbClr val="051D4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3427312" y="6210300"/>
            <a:ext cx="6737365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8115" indent="-145415">
              <a:lnSpc>
                <a:spcPct val="100000"/>
              </a:lnSpc>
              <a:spcBef>
                <a:spcPts val="105"/>
              </a:spcBef>
              <a:buSzPct val="85714"/>
              <a:buFont typeface="Wingdings"/>
              <a:buChar char=""/>
              <a:tabLst>
                <a:tab pos="158115" algn="l"/>
              </a:tabLst>
            </a:pPr>
            <a:r>
              <a:rPr lang="en-US" sz="2400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Manufacturing</a:t>
            </a:r>
            <a:r>
              <a:rPr lang="en-US" sz="2400" spc="-45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feasibility</a:t>
            </a:r>
            <a:r>
              <a:rPr lang="en-US" sz="2400" spc="-45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spc="-50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&amp;</a:t>
            </a:r>
            <a:endParaRPr lang="en-US" sz="2400" dirty="0">
              <a:latin typeface="Montserrat Classic" panose="020B0604020202020204" charset="0"/>
              <a:cs typeface="Times New Roman"/>
            </a:endParaRPr>
          </a:p>
          <a:p>
            <a:pPr marL="187960">
              <a:lnSpc>
                <a:spcPct val="100000"/>
              </a:lnSpc>
              <a:spcBef>
                <a:spcPts val="5"/>
              </a:spcBef>
            </a:pPr>
            <a:r>
              <a:rPr lang="en-US" sz="2400" spc="-20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Tool</a:t>
            </a:r>
            <a:r>
              <a:rPr lang="en-US" sz="2400" spc="-60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spc="-10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design</a:t>
            </a:r>
            <a:endParaRPr lang="en-US" sz="2400" dirty="0">
              <a:latin typeface="Montserrat Classic" panose="020B0604020202020204" charset="0"/>
              <a:cs typeface="Times New Roman"/>
            </a:endParaRPr>
          </a:p>
          <a:p>
            <a:pPr marL="180340" marR="5080" indent="-168275">
              <a:lnSpc>
                <a:spcPct val="100000"/>
              </a:lnSpc>
              <a:buFont typeface="Wingdings"/>
              <a:buChar char=""/>
              <a:tabLst>
                <a:tab pos="190500" algn="l"/>
              </a:tabLst>
            </a:pPr>
            <a:r>
              <a:rPr lang="en-US" sz="2400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Injection</a:t>
            </a:r>
            <a:r>
              <a:rPr lang="en-US" sz="2400" spc="-45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 err="1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Mould</a:t>
            </a:r>
            <a:r>
              <a:rPr lang="en-US" sz="2400" spc="-35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spc="-10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manufacturing </a:t>
            </a:r>
            <a:r>
              <a:rPr lang="en-US" sz="2400" spc="-10" dirty="0" smtClean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, </a:t>
            </a:r>
            <a:endParaRPr lang="en-US" sz="2400" dirty="0">
              <a:latin typeface="Montserrat Classic" panose="020B0604020202020204" charset="0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US" sz="2400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Mold</a:t>
            </a:r>
            <a:r>
              <a:rPr lang="en-US" sz="2400" spc="-35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maintenance</a:t>
            </a:r>
            <a:r>
              <a:rPr lang="en-US" sz="2400" spc="-30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spc="-10" dirty="0">
                <a:solidFill>
                  <a:srgbClr val="335B74"/>
                </a:solidFill>
                <a:latin typeface="Montserrat Classic" panose="020B0604020202020204" charset="0"/>
                <a:cs typeface="Times New Roman"/>
              </a:rPr>
              <a:t>facility.</a:t>
            </a:r>
            <a:endParaRPr lang="en-US" sz="2400" dirty="0">
              <a:latin typeface="Montserrat Classic" panose="020B0604020202020204" charset="0"/>
              <a:cs typeface="Times New Roman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3394559" y="5772603"/>
            <a:ext cx="396962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69"/>
              </a:lnSpc>
              <a:spcBef>
                <a:spcPct val="0"/>
              </a:spcBef>
            </a:pPr>
            <a:r>
              <a:rPr lang="en-US" sz="2692" b="1" u="none" strike="noStrike" spc="121" dirty="0" smtClean="0">
                <a:solidFill>
                  <a:srgbClr val="051D4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TOOLING</a:t>
            </a:r>
            <a:endParaRPr lang="en-US" sz="2692" b="1" u="none" strike="noStrike" spc="121" dirty="0">
              <a:solidFill>
                <a:srgbClr val="051D4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39" name="TextBox 36"/>
          <p:cNvSpPr txBox="1"/>
          <p:nvPr/>
        </p:nvSpPr>
        <p:spPr>
          <a:xfrm>
            <a:off x="3513775" y="7867604"/>
            <a:ext cx="3969620" cy="432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69"/>
              </a:lnSpc>
              <a:spcBef>
                <a:spcPct val="0"/>
              </a:spcBef>
            </a:pPr>
            <a:r>
              <a:rPr lang="en-US" sz="2692" b="1" spc="121" dirty="0" smtClean="0">
                <a:solidFill>
                  <a:srgbClr val="051D4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BUSINESS RELATION</a:t>
            </a:r>
            <a:endParaRPr lang="en-US" sz="2692" b="1" u="none" strike="noStrike" spc="121" dirty="0">
              <a:solidFill>
                <a:srgbClr val="051D4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-304801" y="7566273"/>
            <a:ext cx="3545442" cy="1615827"/>
            <a:chOff x="-404955" y="6286500"/>
            <a:chExt cx="3545442" cy="1615827"/>
          </a:xfrm>
        </p:grpSpPr>
        <p:grpSp>
          <p:nvGrpSpPr>
            <p:cNvPr id="42" name="Group 27"/>
            <p:cNvGrpSpPr/>
            <p:nvPr/>
          </p:nvGrpSpPr>
          <p:grpSpPr>
            <a:xfrm>
              <a:off x="2698597" y="6438900"/>
              <a:ext cx="441890" cy="1367718"/>
              <a:chOff x="0" y="0"/>
              <a:chExt cx="847440" cy="2622960"/>
            </a:xfrm>
          </p:grpSpPr>
          <p:sp>
            <p:nvSpPr>
              <p:cNvPr id="47" name="Freeform 28"/>
              <p:cNvSpPr/>
              <p:nvPr/>
            </p:nvSpPr>
            <p:spPr>
              <a:xfrm>
                <a:off x="0" y="0"/>
                <a:ext cx="847471" cy="2622931"/>
              </a:xfrm>
              <a:custGeom>
                <a:avLst/>
                <a:gdLst/>
                <a:ahLst/>
                <a:cxnLst/>
                <a:rect l="l" t="t" r="r" b="b"/>
                <a:pathLst>
                  <a:path w="847471" h="2622931">
                    <a:moveTo>
                      <a:pt x="243205" y="2622931"/>
                    </a:moveTo>
                    <a:lnTo>
                      <a:pt x="0" y="2622931"/>
                    </a:lnTo>
                    <a:lnTo>
                      <a:pt x="596646" y="1315339"/>
                    </a:lnTo>
                    <a:lnTo>
                      <a:pt x="0" y="0"/>
                    </a:lnTo>
                    <a:lnTo>
                      <a:pt x="243205" y="0"/>
                    </a:lnTo>
                    <a:lnTo>
                      <a:pt x="847471" y="1315339"/>
                    </a:lnTo>
                    <a:lnTo>
                      <a:pt x="243205" y="2622931"/>
                    </a:lnTo>
                    <a:close/>
                  </a:path>
                </a:pathLst>
              </a:custGeom>
              <a:solidFill>
                <a:srgbClr val="80D12A"/>
              </a:solidFill>
            </p:spPr>
          </p:sp>
        </p:grpSp>
        <p:grpSp>
          <p:nvGrpSpPr>
            <p:cNvPr id="43" name="Group 29"/>
            <p:cNvGrpSpPr/>
            <p:nvPr/>
          </p:nvGrpSpPr>
          <p:grpSpPr>
            <a:xfrm>
              <a:off x="-404955" y="6354943"/>
              <a:ext cx="3318654" cy="1451675"/>
              <a:chOff x="-44003" y="-47625"/>
              <a:chExt cx="1882527" cy="823472"/>
            </a:xfrm>
          </p:grpSpPr>
          <p:sp>
            <p:nvSpPr>
              <p:cNvPr id="45" name="Freeform 30"/>
              <p:cNvSpPr/>
              <p:nvPr/>
            </p:nvSpPr>
            <p:spPr>
              <a:xfrm>
                <a:off x="-44003" y="0"/>
                <a:ext cx="1882527" cy="775847"/>
              </a:xfrm>
              <a:custGeom>
                <a:avLst/>
                <a:gdLst/>
                <a:ahLst/>
                <a:cxnLst/>
                <a:rect l="l" t="t" r="r" b="b"/>
                <a:pathLst>
                  <a:path w="1838524" h="775847">
                    <a:moveTo>
                      <a:pt x="1635324" y="0"/>
                    </a:moveTo>
                    <a:lnTo>
                      <a:pt x="0" y="0"/>
                    </a:lnTo>
                    <a:lnTo>
                      <a:pt x="0" y="775847"/>
                    </a:lnTo>
                    <a:lnTo>
                      <a:pt x="1635324" y="775847"/>
                    </a:lnTo>
                    <a:lnTo>
                      <a:pt x="1838524" y="387923"/>
                    </a:lnTo>
                    <a:lnTo>
                      <a:pt x="1635324" y="0"/>
                    </a:lnTo>
                    <a:close/>
                  </a:path>
                </a:pathLst>
              </a:custGeom>
              <a:solidFill>
                <a:srgbClr val="4DBF38"/>
              </a:solidFill>
            </p:spPr>
          </p:sp>
          <p:sp>
            <p:nvSpPr>
              <p:cNvPr id="46" name="TextBox 31"/>
              <p:cNvSpPr txBox="1"/>
              <p:nvPr/>
            </p:nvSpPr>
            <p:spPr>
              <a:xfrm>
                <a:off x="0" y="-47625"/>
                <a:ext cx="1724224" cy="8234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4" name="TextBox 32"/>
            <p:cNvSpPr txBox="1"/>
            <p:nvPr/>
          </p:nvSpPr>
          <p:spPr>
            <a:xfrm>
              <a:off x="601264" y="6286500"/>
              <a:ext cx="1872263" cy="16158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2619"/>
                </a:lnSpc>
                <a:spcBef>
                  <a:spcPct val="0"/>
                </a:spcBef>
              </a:pPr>
              <a:r>
                <a:rPr lang="en-US" sz="9013" b="1" spc="405" dirty="0" smtClean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04</a:t>
              </a:r>
              <a:endParaRPr lang="en-US" sz="9013" b="1" spc="405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endParaRPr>
            </a:p>
          </p:txBody>
        </p:sp>
      </p:grpSp>
      <p:sp>
        <p:nvSpPr>
          <p:cNvPr id="50" name="TextBox 33"/>
          <p:cNvSpPr txBox="1"/>
          <p:nvPr/>
        </p:nvSpPr>
        <p:spPr>
          <a:xfrm>
            <a:off x="3352800" y="8348001"/>
            <a:ext cx="6737365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6060" marR="5080" indent="-213995">
              <a:lnSpc>
                <a:spcPct val="100000"/>
              </a:lnSpc>
              <a:spcBef>
                <a:spcPts val="100"/>
              </a:spcBef>
              <a:buSzPct val="107142"/>
              <a:buFont typeface="Wingdings"/>
              <a:buChar char=""/>
              <a:tabLst>
                <a:tab pos="227329" algn="l"/>
              </a:tabLst>
            </a:pP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Have</a:t>
            </a:r>
            <a:r>
              <a:rPr lang="en-US" sz="2400" spc="-1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a</a:t>
            </a:r>
            <a:r>
              <a:rPr lang="en-US" sz="2400" spc="-2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strong</a:t>
            </a:r>
            <a:r>
              <a:rPr lang="en-US" sz="2400" spc="-4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footprints</a:t>
            </a:r>
            <a:r>
              <a:rPr lang="en-US" sz="2400" spc="-4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spc="-2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in </a:t>
            </a: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Automotive</a:t>
            </a:r>
            <a:r>
              <a:rPr lang="en-US" sz="2400" spc="-8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spc="-1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Industries, </a:t>
            </a: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catering</a:t>
            </a:r>
            <a:r>
              <a:rPr lang="en-US" sz="2400" spc="-4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business</a:t>
            </a:r>
            <a:r>
              <a:rPr lang="en-US" sz="2400" spc="-4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to</a:t>
            </a:r>
            <a:r>
              <a:rPr lang="en-US" sz="2400" spc="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spc="-1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Indian </a:t>
            </a: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OEM’S</a:t>
            </a:r>
            <a:r>
              <a:rPr lang="en-US" sz="2400" spc="-1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&amp;</a:t>
            </a:r>
            <a:r>
              <a:rPr lang="en-US" sz="2400" spc="-6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Tier</a:t>
            </a:r>
            <a:r>
              <a:rPr lang="en-US" sz="2400" spc="-35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1</a:t>
            </a:r>
            <a:r>
              <a:rPr lang="en-US" sz="2400" spc="-2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spc="-1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Suppliers.</a:t>
            </a:r>
            <a:endParaRPr lang="en-US" sz="2400" dirty="0">
              <a:latin typeface="Montserrat Classic" panose="020B0604020202020204" charset="0"/>
              <a:cs typeface="Times New Roman"/>
            </a:endParaRPr>
          </a:p>
        </p:txBody>
      </p:sp>
      <p:sp>
        <p:nvSpPr>
          <p:cNvPr id="51" name="TextBox 33"/>
          <p:cNvSpPr txBox="1"/>
          <p:nvPr/>
        </p:nvSpPr>
        <p:spPr>
          <a:xfrm>
            <a:off x="3360730" y="4533900"/>
            <a:ext cx="6737365" cy="1328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165"/>
              </a:spcBef>
              <a:buFont typeface="Wingdings"/>
              <a:buChar char=""/>
              <a:tabLst>
                <a:tab pos="227329" algn="l"/>
              </a:tabLst>
            </a:pPr>
            <a:r>
              <a:rPr lang="en-US" sz="2400" spc="-1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Ultrasonic</a:t>
            </a:r>
            <a:r>
              <a:rPr lang="en-US" sz="2400" spc="-5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lang="en-US" sz="2400" spc="-10" dirty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Welding</a:t>
            </a:r>
            <a:r>
              <a:rPr lang="en-US" sz="2400" spc="-1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.</a:t>
            </a:r>
          </a:p>
          <a:p>
            <a:pPr marL="227329" indent="-214629">
              <a:lnSpc>
                <a:spcPct val="100000"/>
              </a:lnSpc>
              <a:spcBef>
                <a:spcPts val="1165"/>
              </a:spcBef>
              <a:buFont typeface="Wingdings"/>
              <a:buChar char=""/>
              <a:tabLst>
                <a:tab pos="227329" algn="l"/>
              </a:tabLst>
            </a:pPr>
            <a:r>
              <a:rPr lang="en-US" sz="2400" spc="-10" dirty="0" smtClean="0">
                <a:solidFill>
                  <a:srgbClr val="254456"/>
                </a:solidFill>
                <a:latin typeface="Montserrat Classic" panose="020B0604020202020204" charset="0"/>
                <a:cs typeface="Times New Roman"/>
              </a:rPr>
              <a:t>FOAM ASSEMBLY</a:t>
            </a:r>
            <a:endParaRPr lang="en-US" sz="2400" dirty="0">
              <a:latin typeface="Montserrat Classic" panose="020B0604020202020204" charset="0"/>
              <a:cs typeface="Times New Roman"/>
            </a:endParaRPr>
          </a:p>
          <a:p>
            <a:pPr marL="12700">
              <a:lnSpc>
                <a:spcPts val="1650"/>
              </a:lnSpc>
              <a:tabLst>
                <a:tab pos="227329" algn="l"/>
              </a:tabLst>
            </a:pPr>
            <a:endParaRPr lang="en-US" sz="2400" dirty="0">
              <a:solidFill>
                <a:schemeClr val="tx2"/>
              </a:solidFill>
              <a:latin typeface="Montserrat Classic" panose="020B0604020202020204" charset="0"/>
              <a:cs typeface="Times New Roman"/>
            </a:endParaRPr>
          </a:p>
          <a:p>
            <a:pPr marL="227329" indent="-214629">
              <a:lnSpc>
                <a:spcPts val="1650"/>
              </a:lnSpc>
              <a:buFont typeface="Wingdings"/>
              <a:buChar char=""/>
              <a:tabLst>
                <a:tab pos="227329" algn="l"/>
              </a:tabLst>
            </a:pPr>
            <a:r>
              <a:rPr lang="en-US" sz="2400" dirty="0" smtClean="0">
                <a:solidFill>
                  <a:schemeClr val="tx2"/>
                </a:solidFill>
                <a:latin typeface="Montserrat Classic" panose="020B0604020202020204" charset="0"/>
                <a:cs typeface="Times New Roman"/>
              </a:rPr>
              <a:t>BOP ASSEMBLY</a:t>
            </a:r>
            <a:endParaRPr lang="en-US" sz="2400" dirty="0">
              <a:solidFill>
                <a:schemeClr val="tx2"/>
              </a:solidFill>
              <a:latin typeface="Montserrat Classic" panose="020B0604020202020204" charset="0"/>
              <a:cs typeface="Times New Roman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4052" y="277824"/>
            <a:ext cx="2901948" cy="1201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978476">
            <a:off x="9286669" y="-933527"/>
            <a:ext cx="3889773" cy="11821101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129040" y="-1028700"/>
            <a:ext cx="9607786" cy="11487702"/>
            <a:chOff x="0" y="0"/>
            <a:chExt cx="8603361" cy="10286746"/>
          </a:xfrm>
        </p:grpSpPr>
        <p:sp>
          <p:nvSpPr>
            <p:cNvPr id="4" name="Freeform 4"/>
            <p:cNvSpPr/>
            <p:nvPr/>
          </p:nvSpPr>
          <p:spPr>
            <a:xfrm>
              <a:off x="-2794" y="-128"/>
              <a:ext cx="8606155" cy="10286874"/>
            </a:xfrm>
            <a:custGeom>
              <a:avLst/>
              <a:gdLst/>
              <a:ahLst/>
              <a:cxnLst/>
              <a:rect l="l" t="t" r="r" b="b"/>
              <a:pathLst>
                <a:path w="8606155" h="10286874">
                  <a:moveTo>
                    <a:pt x="8606155" y="10251441"/>
                  </a:moveTo>
                  <a:cubicBezTo>
                    <a:pt x="8606155" y="10284588"/>
                    <a:pt x="8595487" y="10286874"/>
                    <a:pt x="8567674" y="10286874"/>
                  </a:cubicBezTo>
                  <a:cubicBezTo>
                    <a:pt x="5713094" y="10286239"/>
                    <a:pt x="2858643" y="10286239"/>
                    <a:pt x="4064" y="10286239"/>
                  </a:cubicBezTo>
                  <a:cubicBezTo>
                    <a:pt x="0" y="10272396"/>
                    <a:pt x="6350" y="10259823"/>
                    <a:pt x="9271" y="10246996"/>
                  </a:cubicBezTo>
                  <a:cubicBezTo>
                    <a:pt x="134747" y="9685402"/>
                    <a:pt x="260350" y="9123935"/>
                    <a:pt x="386207" y="8562467"/>
                  </a:cubicBezTo>
                  <a:cubicBezTo>
                    <a:pt x="565658" y="7761986"/>
                    <a:pt x="745490" y="6961633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6"/>
                    <a:pt x="8605139" y="6846317"/>
                    <a:pt x="8606155" y="10251441"/>
                  </a:cubicBezTo>
                  <a:close/>
                </a:path>
              </a:pathLst>
            </a:custGeom>
            <a:solidFill>
              <a:srgbClr val="052A4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144000" y="-1104900"/>
            <a:ext cx="9607786" cy="11487702"/>
            <a:chOff x="0" y="0"/>
            <a:chExt cx="8603361" cy="10286746"/>
          </a:xfrm>
        </p:grpSpPr>
        <p:sp>
          <p:nvSpPr>
            <p:cNvPr id="6" name="Freeform 6"/>
            <p:cNvSpPr/>
            <p:nvPr/>
          </p:nvSpPr>
          <p:spPr>
            <a:xfrm>
              <a:off x="-2794" y="-128"/>
              <a:ext cx="8606155" cy="10286874"/>
            </a:xfrm>
            <a:custGeom>
              <a:avLst/>
              <a:gdLst/>
              <a:ahLst/>
              <a:cxnLst/>
              <a:rect l="l" t="t" r="r" b="b"/>
              <a:pathLst>
                <a:path w="8606155" h="10286874">
                  <a:moveTo>
                    <a:pt x="8606155" y="10251441"/>
                  </a:moveTo>
                  <a:cubicBezTo>
                    <a:pt x="8606155" y="10284588"/>
                    <a:pt x="8595487" y="10286874"/>
                    <a:pt x="8567674" y="10286874"/>
                  </a:cubicBezTo>
                  <a:cubicBezTo>
                    <a:pt x="5713094" y="10286239"/>
                    <a:pt x="2858643" y="10286239"/>
                    <a:pt x="4064" y="10286239"/>
                  </a:cubicBezTo>
                  <a:cubicBezTo>
                    <a:pt x="0" y="10272396"/>
                    <a:pt x="6350" y="10259823"/>
                    <a:pt x="9271" y="10246996"/>
                  </a:cubicBezTo>
                  <a:cubicBezTo>
                    <a:pt x="134747" y="9685402"/>
                    <a:pt x="260350" y="9123935"/>
                    <a:pt x="386207" y="8562467"/>
                  </a:cubicBezTo>
                  <a:cubicBezTo>
                    <a:pt x="565658" y="7761986"/>
                    <a:pt x="745490" y="6961633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6"/>
                    <a:pt x="8605139" y="6846317"/>
                    <a:pt x="8606155" y="10251441"/>
                  </a:cubicBezTo>
                  <a:close/>
                </a:path>
              </a:pathLst>
            </a:custGeom>
            <a:blipFill>
              <a:blip r:embed="rId4">
                <a:alphaModFix amt="88000"/>
              </a:blip>
              <a:stretch>
                <a:fillRect t="-8037" r="-112664" b="-10463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310445" y="-53987"/>
            <a:ext cx="9029700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7615"/>
              </a:lnSpc>
              <a:spcBef>
                <a:spcPct val="0"/>
              </a:spcBef>
            </a:pPr>
            <a:r>
              <a:rPr lang="en-US" sz="6346" b="1" u="none" strike="noStrike" spc="228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MOLDING CAPACITY </a:t>
            </a:r>
            <a:endParaRPr lang="en-US" sz="6346" b="1" u="none" strike="noStrike" spc="228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344556"/>
              </p:ext>
            </p:extLst>
          </p:nvPr>
        </p:nvGraphicFramePr>
        <p:xfrm>
          <a:off x="362563" y="885570"/>
          <a:ext cx="9413565" cy="90508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6437"/>
                <a:gridCol w="762000"/>
                <a:gridCol w="161893"/>
                <a:gridCol w="1362107"/>
                <a:gridCol w="1371600"/>
                <a:gridCol w="1447800"/>
                <a:gridCol w="1241728"/>
              </a:tblGrid>
              <a:tr h="814212"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800" b="1" dirty="0" smtClean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MOLDING</a:t>
                      </a:r>
                      <a:r>
                        <a:rPr sz="2800" b="1" spc="-10" dirty="0" smtClean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2800" b="1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MACHINE</a:t>
                      </a:r>
                      <a:r>
                        <a:rPr sz="2800" b="1" spc="-2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2800" b="1" spc="-1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SPECIFICATIONS</a:t>
                      </a:r>
                      <a:endParaRPr sz="28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4826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363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Machine</a:t>
                      </a:r>
                      <a:r>
                        <a:rPr sz="14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Tonnage</a:t>
                      </a:r>
                      <a:r>
                        <a:rPr sz="1400" b="1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(tons)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400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05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  <a:p>
                      <a:pPr marL="8255" marR="635" indent="-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b="1" spc="-10" dirty="0">
                          <a:solidFill>
                            <a:srgbClr val="BEBEB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SPECIAL</a:t>
                      </a:r>
                      <a:r>
                        <a:rPr sz="1050" b="1" spc="500" dirty="0">
                          <a:solidFill>
                            <a:srgbClr val="BEBEB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BEBEB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INSTRUCTION</a:t>
                      </a:r>
                      <a:r>
                        <a:rPr sz="1050" b="1" spc="500" dirty="0">
                          <a:solidFill>
                            <a:srgbClr val="BEBEB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BEBEB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WILL</a:t>
                      </a:r>
                      <a:r>
                        <a:rPr sz="1050" b="1" spc="-10" dirty="0">
                          <a:solidFill>
                            <a:srgbClr val="BEBEB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APPEAR</a:t>
                      </a:r>
                      <a:r>
                        <a:rPr sz="1050" b="1" spc="500" dirty="0">
                          <a:solidFill>
                            <a:srgbClr val="BEBEB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BEBEB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IN</a:t>
                      </a:r>
                      <a:r>
                        <a:rPr sz="1050" b="1" spc="-10" dirty="0">
                          <a:solidFill>
                            <a:srgbClr val="BEBEB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BEBEB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THIS</a:t>
                      </a:r>
                      <a:r>
                        <a:rPr sz="1050" b="1" spc="-25" dirty="0">
                          <a:solidFill>
                            <a:srgbClr val="BEBEB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BEBEB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AREA</a:t>
                      </a:r>
                      <a:endParaRPr sz="105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0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160</a:t>
                      </a:r>
                      <a:r>
                        <a:rPr sz="2000" b="1" spc="2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2000" b="1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</a:t>
                      </a:r>
                      <a:endParaRPr sz="20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6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0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120</a:t>
                      </a:r>
                      <a:r>
                        <a:rPr sz="2000" b="1" spc="2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2000" b="1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</a:t>
                      </a:r>
                      <a:endParaRPr sz="20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68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0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300</a:t>
                      </a:r>
                      <a:r>
                        <a:rPr sz="2000" b="1" spc="-3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2000" b="1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</a:t>
                      </a:r>
                      <a:endParaRPr sz="20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68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450T*</a:t>
                      </a:r>
                      <a:endParaRPr sz="18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2222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</a:tr>
              <a:tr h="370748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Manufacturer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413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Haitian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4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HAITIAN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413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HAITIAN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413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Millacron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413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</a:tr>
              <a:tr h="650462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No</a:t>
                      </a:r>
                      <a:r>
                        <a:rPr sz="1400" b="1" spc="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of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Machine</a:t>
                      </a:r>
                      <a:r>
                        <a:rPr sz="14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available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400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400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400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400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400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</a:tr>
              <a:tr h="301578">
                <a:tc gridSpan="2">
                  <a:txBody>
                    <a:bodyPr/>
                    <a:lstStyle/>
                    <a:p>
                      <a:pPr marL="41719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1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Machine</a:t>
                      </a:r>
                      <a:r>
                        <a:rPr sz="1400" b="1" spc="2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Details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400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</a:tr>
              <a:tr h="239372">
                <a:tc gridSpan="2">
                  <a:txBody>
                    <a:bodyPr/>
                    <a:lstStyle/>
                    <a:p>
                      <a:pPr marL="8540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Controller</a:t>
                      </a:r>
                      <a:r>
                        <a:rPr sz="1400" b="1" spc="5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Type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6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PLC</a:t>
                      </a:r>
                      <a:r>
                        <a:rPr sz="16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Type</a:t>
                      </a: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6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PLC</a:t>
                      </a:r>
                      <a:r>
                        <a:rPr sz="16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Type</a:t>
                      </a: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381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6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PLC</a:t>
                      </a:r>
                      <a:r>
                        <a:rPr sz="16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Type</a:t>
                      </a: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381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PLC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Type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4399">
                <a:tc gridSpan="2">
                  <a:txBody>
                    <a:bodyPr/>
                    <a:lstStyle/>
                    <a:p>
                      <a:pPr marL="3117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Year</a:t>
                      </a: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Of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Manufacture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6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2021</a:t>
                      </a: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44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6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2024</a:t>
                      </a: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444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6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2021</a:t>
                      </a: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444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2211">
                <a:tc>
                  <a:txBody>
                    <a:bodyPr/>
                    <a:lstStyle/>
                    <a:p>
                      <a:pPr marL="227329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b="1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Clamping</a:t>
                      </a:r>
                      <a:r>
                        <a:rPr sz="1600" b="1" spc="-3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Unit</a:t>
                      </a: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778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UOM</a:t>
                      </a: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7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Clamping</a:t>
                      </a:r>
                      <a:r>
                        <a:rPr sz="1400" b="1" spc="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Force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Ton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160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120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300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450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Tie</a:t>
                      </a:r>
                      <a:r>
                        <a:rPr sz="1400" b="1" spc="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bar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Distance</a:t>
                      </a:r>
                      <a:r>
                        <a:rPr sz="14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(H</a:t>
                      </a:r>
                      <a:r>
                        <a:rPr sz="1400" b="1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X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V)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455*455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410*410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660*660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830*830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2457">
                <a:tc>
                  <a:txBody>
                    <a:bodyPr/>
                    <a:lstStyle/>
                    <a:p>
                      <a:pPr marL="518795" indent="-51435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Overall</a:t>
                      </a:r>
                      <a:r>
                        <a:rPr sz="1400" b="1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size</a:t>
                      </a:r>
                      <a:r>
                        <a:rPr sz="1400" b="1" spc="-3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of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platens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(H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X</a:t>
                      </a:r>
                      <a:r>
                        <a:rPr sz="1400" b="1" spc="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V)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630*630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09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605*605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096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955*955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096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1200*1200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096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2458">
                <a:tc>
                  <a:txBody>
                    <a:bodyPr/>
                    <a:lstStyle/>
                    <a:p>
                      <a:pPr marL="398145" marR="52069" indent="-342265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Mould</a:t>
                      </a:r>
                      <a:r>
                        <a:rPr sz="1400" b="1" spc="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opening</a:t>
                      </a:r>
                      <a:r>
                        <a:rPr sz="1400" b="1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distance</a:t>
                      </a:r>
                      <a:r>
                        <a:rPr sz="1400" b="1" spc="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(stroke)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22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420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22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350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096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660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096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1500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096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3528">
                <a:tc>
                  <a:txBody>
                    <a:bodyPr/>
                    <a:lstStyle/>
                    <a:p>
                      <a:pPr marL="197485">
                        <a:lnSpc>
                          <a:spcPts val="885"/>
                        </a:lnSpc>
                        <a:spcBef>
                          <a:spcPts val="10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Tie Rod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Diameter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5"/>
                        </a:lnSpc>
                        <a:spcBef>
                          <a:spcPts val="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5"/>
                        </a:lnSpc>
                        <a:spcBef>
                          <a:spcPts val="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75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75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85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140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2654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Max</a:t>
                      </a:r>
                      <a:r>
                        <a:rPr sz="1400" b="1" spc="-3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Day</a:t>
                      </a:r>
                      <a:r>
                        <a:rPr sz="1400" b="1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Light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500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430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660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1500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Mould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Height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Min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180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120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200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400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Mould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Height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Max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500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430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660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1100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Locating</a:t>
                      </a:r>
                      <a:r>
                        <a:rPr sz="1400" b="1" spc="-3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Ring</a:t>
                      </a:r>
                      <a:r>
                        <a:rPr sz="1400" b="1" spc="-3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Dia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100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100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160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150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397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3162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Platen</a:t>
                      </a:r>
                      <a:r>
                        <a:rPr sz="1400" b="1" spc="-3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Type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Slot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Slot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Slot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T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Slot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Ejection</a:t>
                      </a:r>
                      <a:r>
                        <a:rPr sz="1400" b="1" spc="3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Stroke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140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120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160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200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Ejection</a:t>
                      </a:r>
                      <a:r>
                        <a:rPr sz="1400" b="1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Force</a:t>
                      </a:r>
                      <a:r>
                        <a:rPr sz="1400" b="1" spc="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(Forward)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KN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19304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33.00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33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62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11.5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1578">
                <a:tc gridSpan="2">
                  <a:txBody>
                    <a:bodyPr/>
                    <a:lstStyle/>
                    <a:p>
                      <a:pPr marL="4337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600" b="1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Injection</a:t>
                      </a:r>
                      <a:r>
                        <a:rPr sz="1600" b="1" spc="-25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00FF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Unit</a:t>
                      </a: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311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Screw</a:t>
                      </a:r>
                      <a:r>
                        <a:rPr sz="1400" b="1" spc="-3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Dia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45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65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80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Shot</a:t>
                      </a: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Weight(PS)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G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292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214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903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2179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Injection</a:t>
                      </a:r>
                      <a:r>
                        <a:rPr sz="1400" b="1" spc="3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Pressure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bar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169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171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182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1456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2457">
                <a:tc>
                  <a:txBody>
                    <a:bodyPr/>
                    <a:lstStyle/>
                    <a:p>
                      <a:pPr marL="27178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Injection</a:t>
                      </a:r>
                      <a:r>
                        <a:rPr sz="1400" b="1" spc="3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Rate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286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 marR="21590" indent="-100965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Cm^3/s</a:t>
                      </a:r>
                      <a:r>
                        <a:rPr sz="1400" b="1" spc="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ec.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140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28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110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159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279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159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603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6159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Plasticizing</a:t>
                      </a:r>
                      <a:r>
                        <a:rPr sz="1400" b="1" spc="6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capacity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g/sec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22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15.8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35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85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2317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Injection</a:t>
                      </a:r>
                      <a:r>
                        <a:rPr sz="1400" b="1" spc="3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Stroke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250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180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400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360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L/D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ratio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254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L/D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25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20:1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25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20:1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20:1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20:1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Nozzle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spherical</a:t>
                      </a:r>
                      <a:r>
                        <a:rPr sz="1400" b="1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radius</a:t>
                      </a:r>
                      <a:r>
                        <a:rPr sz="1400" b="1" spc="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®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254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25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R</a:t>
                      </a:r>
                      <a:r>
                        <a:rPr sz="1400" b="1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3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19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R</a:t>
                      </a:r>
                      <a:r>
                        <a:rPr sz="1400" b="1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3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19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R19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254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R12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254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055">
                <a:tc>
                  <a:txBody>
                    <a:bodyPr/>
                    <a:lstStyle/>
                    <a:p>
                      <a:pPr marL="20320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Nozzle</a:t>
                      </a:r>
                      <a:r>
                        <a:rPr sz="1400" b="1" spc="-4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hole</a:t>
                      </a: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(DIA)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1CACE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mm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CA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1CACE3"/>
                      </a:solidFill>
                      <a:prstDash val="soli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3</a:t>
                      </a: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-</a:t>
                      </a:r>
                      <a:r>
                        <a:rPr sz="1400" b="1" spc="-1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5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46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CA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3.00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1CACE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2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4.00</a:t>
                      </a:r>
                      <a:endParaRPr sz="140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1CACE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spc="-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</a:rPr>
                        <a:t>4</a:t>
                      </a:r>
                      <a:endParaRPr sz="1400" dirty="0">
                        <a:latin typeface="Verdana" panose="020B0604030504040204" pitchFamily="34" charset="0"/>
                        <a:ea typeface="Verdana" panose="020B0604030504040204" pitchFamily="34" charset="0"/>
                        <a:cs typeface="Calibri"/>
                      </a:endParaRPr>
                    </a:p>
                  </a:txBody>
                  <a:tcPr marL="0" marR="0" marT="1905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1CACE3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4239" y="56982"/>
            <a:ext cx="2905530" cy="1200318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-2956862" y="-772997"/>
            <a:ext cx="4107258" cy="3305025"/>
            <a:chOff x="0" y="0"/>
            <a:chExt cx="812800" cy="12040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1204040"/>
            </a:xfrm>
            <a:custGeom>
              <a:avLst/>
              <a:gdLst/>
              <a:ahLst/>
              <a:cxnLst/>
              <a:rect l="l" t="t" r="r" b="b"/>
              <a:pathLst>
                <a:path w="812800" h="1204040">
                  <a:moveTo>
                    <a:pt x="0" y="0"/>
                  </a:moveTo>
                  <a:lnTo>
                    <a:pt x="609600" y="0"/>
                  </a:lnTo>
                  <a:lnTo>
                    <a:pt x="812800" y="602020"/>
                  </a:lnTo>
                  <a:lnTo>
                    <a:pt x="609600" y="1204040"/>
                  </a:lnTo>
                  <a:lnTo>
                    <a:pt x="0" y="1204040"/>
                  </a:lnTo>
                  <a:lnTo>
                    <a:pt x="203200" y="602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77800" y="-47625"/>
              <a:ext cx="558800" cy="1251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3744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09600" cap="sq">
              <a:solidFill>
                <a:srgbClr val="052A47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46193" y="2461844"/>
            <a:ext cx="633199" cy="63319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>
                <a:alpha val="67843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46193" y="4146862"/>
            <a:ext cx="633199" cy="63319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>
                <a:alpha val="67843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6193" y="5835837"/>
            <a:ext cx="633199" cy="63319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>
                <a:alpha val="67843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46193" y="7520855"/>
            <a:ext cx="633199" cy="63319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0D12A">
                <a:alpha val="67843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85800" y="723900"/>
            <a:ext cx="96012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966"/>
              </a:lnSpc>
              <a:spcBef>
                <a:spcPct val="0"/>
              </a:spcBef>
            </a:pPr>
            <a:r>
              <a:rPr lang="en-US" sz="4972" b="1" spc="178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MOLD MAINTAINANCE /TOOLING FACILITY  </a:t>
            </a:r>
            <a:endParaRPr lang="en-US" sz="4972" b="1" spc="178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91" y="2348738"/>
            <a:ext cx="4451020" cy="713816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1" y="2404255"/>
            <a:ext cx="4114800" cy="708264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8907" y="571500"/>
            <a:ext cx="7215693" cy="922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-3249193" y="-647700"/>
            <a:ext cx="6449593" cy="3419668"/>
            <a:chOff x="0" y="0"/>
            <a:chExt cx="812800" cy="12040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1204040"/>
            </a:xfrm>
            <a:custGeom>
              <a:avLst/>
              <a:gdLst/>
              <a:ahLst/>
              <a:cxnLst/>
              <a:rect l="l" t="t" r="r" b="b"/>
              <a:pathLst>
                <a:path w="812800" h="1204040">
                  <a:moveTo>
                    <a:pt x="0" y="0"/>
                  </a:moveTo>
                  <a:lnTo>
                    <a:pt x="609600" y="0"/>
                  </a:lnTo>
                  <a:lnTo>
                    <a:pt x="812800" y="602020"/>
                  </a:lnTo>
                  <a:lnTo>
                    <a:pt x="609600" y="1204040"/>
                  </a:lnTo>
                  <a:lnTo>
                    <a:pt x="0" y="1204040"/>
                  </a:lnTo>
                  <a:lnTo>
                    <a:pt x="203200" y="602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BF38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77800" y="-47625"/>
              <a:ext cx="558800" cy="1251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129040" y="-1028700"/>
            <a:ext cx="9607786" cy="11487702"/>
            <a:chOff x="0" y="0"/>
            <a:chExt cx="8603361" cy="10286746"/>
          </a:xfrm>
        </p:grpSpPr>
        <p:sp>
          <p:nvSpPr>
            <p:cNvPr id="4" name="Freeform 4"/>
            <p:cNvSpPr/>
            <p:nvPr/>
          </p:nvSpPr>
          <p:spPr>
            <a:xfrm>
              <a:off x="-2794" y="-128"/>
              <a:ext cx="8606155" cy="10286874"/>
            </a:xfrm>
            <a:custGeom>
              <a:avLst/>
              <a:gdLst/>
              <a:ahLst/>
              <a:cxnLst/>
              <a:rect l="l" t="t" r="r" b="b"/>
              <a:pathLst>
                <a:path w="8606155" h="10286874">
                  <a:moveTo>
                    <a:pt x="8606155" y="10251441"/>
                  </a:moveTo>
                  <a:cubicBezTo>
                    <a:pt x="8606155" y="10284588"/>
                    <a:pt x="8595487" y="10286874"/>
                    <a:pt x="8567674" y="10286874"/>
                  </a:cubicBezTo>
                  <a:cubicBezTo>
                    <a:pt x="5713094" y="10286239"/>
                    <a:pt x="2858643" y="10286239"/>
                    <a:pt x="4064" y="10286239"/>
                  </a:cubicBezTo>
                  <a:cubicBezTo>
                    <a:pt x="0" y="10272396"/>
                    <a:pt x="6350" y="10259823"/>
                    <a:pt x="9271" y="10246996"/>
                  </a:cubicBezTo>
                  <a:cubicBezTo>
                    <a:pt x="134747" y="9685402"/>
                    <a:pt x="260350" y="9123935"/>
                    <a:pt x="386207" y="8562467"/>
                  </a:cubicBezTo>
                  <a:cubicBezTo>
                    <a:pt x="565658" y="7761986"/>
                    <a:pt x="745490" y="6961633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6"/>
                    <a:pt x="8605139" y="6846317"/>
                    <a:pt x="8606155" y="10251441"/>
                  </a:cubicBezTo>
                  <a:close/>
                </a:path>
              </a:pathLst>
            </a:custGeom>
            <a:solidFill>
              <a:srgbClr val="052A4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129040" y="-1420586"/>
            <a:ext cx="9607786" cy="11487702"/>
            <a:chOff x="0" y="0"/>
            <a:chExt cx="8603361" cy="10286746"/>
          </a:xfrm>
        </p:grpSpPr>
        <p:sp>
          <p:nvSpPr>
            <p:cNvPr id="6" name="Freeform 6"/>
            <p:cNvSpPr/>
            <p:nvPr/>
          </p:nvSpPr>
          <p:spPr>
            <a:xfrm>
              <a:off x="-2794" y="-128"/>
              <a:ext cx="8606155" cy="10286874"/>
            </a:xfrm>
            <a:custGeom>
              <a:avLst/>
              <a:gdLst/>
              <a:ahLst/>
              <a:cxnLst/>
              <a:rect l="l" t="t" r="r" b="b"/>
              <a:pathLst>
                <a:path w="8606155" h="10286874">
                  <a:moveTo>
                    <a:pt x="8606155" y="10251441"/>
                  </a:moveTo>
                  <a:cubicBezTo>
                    <a:pt x="8606155" y="10284588"/>
                    <a:pt x="8595487" y="10286874"/>
                    <a:pt x="8567674" y="10286874"/>
                  </a:cubicBezTo>
                  <a:cubicBezTo>
                    <a:pt x="5713094" y="10286239"/>
                    <a:pt x="2858643" y="10286239"/>
                    <a:pt x="4064" y="10286239"/>
                  </a:cubicBezTo>
                  <a:cubicBezTo>
                    <a:pt x="0" y="10272396"/>
                    <a:pt x="6350" y="10259823"/>
                    <a:pt x="9271" y="10246996"/>
                  </a:cubicBezTo>
                  <a:cubicBezTo>
                    <a:pt x="134747" y="9685402"/>
                    <a:pt x="260350" y="9123935"/>
                    <a:pt x="386207" y="8562467"/>
                  </a:cubicBezTo>
                  <a:cubicBezTo>
                    <a:pt x="565658" y="7761986"/>
                    <a:pt x="745490" y="6961633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6"/>
                    <a:pt x="8605139" y="6846317"/>
                    <a:pt x="8606155" y="10251441"/>
                  </a:cubicBezTo>
                  <a:close/>
                </a:path>
              </a:pathLst>
            </a:custGeom>
            <a:blipFill>
              <a:blip r:embed="rId2">
                <a:alphaModFix amt="88000"/>
              </a:blip>
              <a:stretch>
                <a:fillRect t="-8037" r="-112664" b="-10463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028700" y="495300"/>
            <a:ext cx="15963900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7615"/>
              </a:lnSpc>
              <a:spcBef>
                <a:spcPct val="0"/>
              </a:spcBef>
            </a:pPr>
            <a:r>
              <a:rPr lang="en-US" sz="6346" b="1" u="none" strike="noStrike" spc="228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BUSINESS STRATGY</a:t>
            </a:r>
            <a:endParaRPr lang="en-US" sz="6346" b="1" u="none" strike="noStrike" spc="228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6479317" y="3601901"/>
            <a:ext cx="1730895" cy="5424026"/>
            <a:chOff x="1028700" y="2667193"/>
            <a:chExt cx="1730895" cy="5424026"/>
          </a:xfrm>
        </p:grpSpPr>
        <p:sp>
          <p:nvSpPr>
            <p:cNvPr id="8" name="TextBox 8"/>
            <p:cNvSpPr txBox="1"/>
            <p:nvPr/>
          </p:nvSpPr>
          <p:spPr>
            <a:xfrm>
              <a:off x="1028700" y="2667193"/>
              <a:ext cx="1730895" cy="1495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700"/>
                </a:lnSpc>
                <a:spcBef>
                  <a:spcPct val="0"/>
                </a:spcBef>
              </a:pPr>
              <a:r>
                <a:rPr lang="en-US" sz="9750" b="1" dirty="0">
                  <a:solidFill>
                    <a:schemeClr val="tx1">
                      <a:alpha val="51765"/>
                    </a:schemeClr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28700" y="4631493"/>
              <a:ext cx="1730895" cy="1495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700"/>
                </a:lnSpc>
                <a:spcBef>
                  <a:spcPct val="0"/>
                </a:spcBef>
              </a:pPr>
              <a:r>
                <a:rPr lang="en-US" sz="9750" b="1" dirty="0">
                  <a:solidFill>
                    <a:schemeClr val="tx1">
                      <a:alpha val="51765"/>
                    </a:schemeClr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28700" y="6595794"/>
              <a:ext cx="1730895" cy="1495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700"/>
                </a:lnSpc>
                <a:spcBef>
                  <a:spcPct val="0"/>
                </a:spcBef>
              </a:pPr>
              <a:r>
                <a:rPr lang="en-US" sz="9750" b="1">
                  <a:solidFill>
                    <a:schemeClr val="tx1">
                      <a:alpha val="51765"/>
                    </a:schemeClr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03</a:t>
              </a: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9070" y="103414"/>
            <a:ext cx="2905530" cy="1200318"/>
          </a:xfrm>
          <a:prstGeom prst="rect">
            <a:avLst/>
          </a:prstGeom>
        </p:spPr>
      </p:pic>
      <p:grpSp>
        <p:nvGrpSpPr>
          <p:cNvPr id="20" name="object 7"/>
          <p:cNvGrpSpPr/>
          <p:nvPr/>
        </p:nvGrpSpPr>
        <p:grpSpPr>
          <a:xfrm>
            <a:off x="896948" y="2047730"/>
            <a:ext cx="8003479" cy="7792971"/>
            <a:chOff x="1057655" y="1530093"/>
            <a:chExt cx="5865877" cy="3813050"/>
          </a:xfrm>
        </p:grpSpPr>
        <p:sp>
          <p:nvSpPr>
            <p:cNvPr id="21" name="object 8"/>
            <p:cNvSpPr/>
            <p:nvPr/>
          </p:nvSpPr>
          <p:spPr>
            <a:xfrm>
              <a:off x="2059421" y="1530093"/>
              <a:ext cx="4407535" cy="1424940"/>
            </a:xfrm>
            <a:custGeom>
              <a:avLst/>
              <a:gdLst/>
              <a:ahLst/>
              <a:cxnLst/>
              <a:rect l="l" t="t" r="r" b="b"/>
              <a:pathLst>
                <a:path w="4407534" h="1424939">
                  <a:moveTo>
                    <a:pt x="2133854" y="1253744"/>
                  </a:moveTo>
                  <a:lnTo>
                    <a:pt x="2126615" y="1256284"/>
                  </a:lnTo>
                  <a:lnTo>
                    <a:pt x="2121027" y="1261237"/>
                  </a:lnTo>
                  <a:lnTo>
                    <a:pt x="2117852" y="1267841"/>
                  </a:lnTo>
                  <a:lnTo>
                    <a:pt x="2117344" y="1275080"/>
                  </a:lnTo>
                  <a:lnTo>
                    <a:pt x="2119757" y="1282319"/>
                  </a:lnTo>
                  <a:lnTo>
                    <a:pt x="2202815" y="1424813"/>
                  </a:lnTo>
                  <a:lnTo>
                    <a:pt x="2213739" y="1406144"/>
                  </a:lnTo>
                  <a:lnTo>
                    <a:pt x="2202815" y="1406144"/>
                  </a:lnTo>
                  <a:lnTo>
                    <a:pt x="2210308" y="1404620"/>
                  </a:lnTo>
                  <a:lnTo>
                    <a:pt x="2210308" y="1316609"/>
                  </a:lnTo>
                  <a:lnTo>
                    <a:pt x="2183892" y="1316609"/>
                  </a:lnTo>
                  <a:lnTo>
                    <a:pt x="2152650" y="1263142"/>
                  </a:lnTo>
                  <a:lnTo>
                    <a:pt x="2147697" y="1257427"/>
                  </a:lnTo>
                  <a:lnTo>
                    <a:pt x="2141093" y="1254252"/>
                  </a:lnTo>
                  <a:lnTo>
                    <a:pt x="2133854" y="1253744"/>
                  </a:lnTo>
                  <a:close/>
                </a:path>
                <a:path w="4407534" h="1424939">
                  <a:moveTo>
                    <a:pt x="2210308" y="0"/>
                  </a:moveTo>
                  <a:lnTo>
                    <a:pt x="2210308" y="1404620"/>
                  </a:lnTo>
                  <a:lnTo>
                    <a:pt x="2202815" y="1406144"/>
                  </a:lnTo>
                  <a:lnTo>
                    <a:pt x="2213739" y="1406144"/>
                  </a:lnTo>
                  <a:lnTo>
                    <a:pt x="2230536" y="1377442"/>
                  </a:lnTo>
                  <a:lnTo>
                    <a:pt x="2221992" y="1377442"/>
                  </a:lnTo>
                  <a:lnTo>
                    <a:pt x="2222023" y="1253744"/>
                  </a:lnTo>
                  <a:lnTo>
                    <a:pt x="2222627" y="53467"/>
                  </a:lnTo>
                  <a:lnTo>
                    <a:pt x="4407027" y="53467"/>
                  </a:lnTo>
                  <a:lnTo>
                    <a:pt x="4407027" y="19939"/>
                  </a:lnTo>
                  <a:lnTo>
                    <a:pt x="2222627" y="19939"/>
                  </a:lnTo>
                  <a:lnTo>
                    <a:pt x="2222754" y="17653"/>
                  </a:lnTo>
                  <a:lnTo>
                    <a:pt x="2221230" y="10287"/>
                  </a:lnTo>
                  <a:lnTo>
                    <a:pt x="2217166" y="4191"/>
                  </a:lnTo>
                  <a:lnTo>
                    <a:pt x="2211070" y="127"/>
                  </a:lnTo>
                  <a:lnTo>
                    <a:pt x="2210308" y="0"/>
                  </a:lnTo>
                  <a:close/>
                </a:path>
                <a:path w="4407534" h="1424939">
                  <a:moveTo>
                    <a:pt x="2272157" y="1253871"/>
                  </a:moveTo>
                  <a:lnTo>
                    <a:pt x="2221992" y="1316481"/>
                  </a:lnTo>
                  <a:lnTo>
                    <a:pt x="2221992" y="1377442"/>
                  </a:lnTo>
                  <a:lnTo>
                    <a:pt x="2230536" y="1377442"/>
                  </a:lnTo>
                  <a:lnTo>
                    <a:pt x="2286127" y="1282446"/>
                  </a:lnTo>
                  <a:lnTo>
                    <a:pt x="2288540" y="1275207"/>
                  </a:lnTo>
                  <a:lnTo>
                    <a:pt x="2288032" y="1267968"/>
                  </a:lnTo>
                  <a:lnTo>
                    <a:pt x="2284857" y="1261364"/>
                  </a:lnTo>
                  <a:lnTo>
                    <a:pt x="2279269" y="1256284"/>
                  </a:lnTo>
                  <a:lnTo>
                    <a:pt x="2272157" y="1253871"/>
                  </a:lnTo>
                  <a:close/>
                </a:path>
                <a:path w="4407534" h="1424939">
                  <a:moveTo>
                    <a:pt x="2210308" y="561213"/>
                  </a:moveTo>
                  <a:lnTo>
                    <a:pt x="2184273" y="561213"/>
                  </a:lnTo>
                  <a:lnTo>
                    <a:pt x="2183892" y="1253744"/>
                  </a:lnTo>
                  <a:lnTo>
                    <a:pt x="2183892" y="1316609"/>
                  </a:lnTo>
                  <a:lnTo>
                    <a:pt x="2210308" y="1316609"/>
                  </a:lnTo>
                  <a:lnTo>
                    <a:pt x="2210308" y="561213"/>
                  </a:lnTo>
                  <a:close/>
                </a:path>
                <a:path w="4407534" h="1424939">
                  <a:moveTo>
                    <a:pt x="2054225" y="464058"/>
                  </a:moveTo>
                  <a:lnTo>
                    <a:pt x="2046986" y="464566"/>
                  </a:lnTo>
                  <a:lnTo>
                    <a:pt x="2040382" y="467741"/>
                  </a:lnTo>
                  <a:lnTo>
                    <a:pt x="2035429" y="473329"/>
                  </a:lnTo>
                  <a:lnTo>
                    <a:pt x="2033016" y="480441"/>
                  </a:lnTo>
                  <a:lnTo>
                    <a:pt x="2033396" y="487807"/>
                  </a:lnTo>
                  <a:lnTo>
                    <a:pt x="2036571" y="494411"/>
                  </a:lnTo>
                  <a:lnTo>
                    <a:pt x="2042287" y="499491"/>
                  </a:lnTo>
                  <a:lnTo>
                    <a:pt x="2095627" y="530606"/>
                  </a:lnTo>
                  <a:lnTo>
                    <a:pt x="1582420" y="530606"/>
                  </a:lnTo>
                  <a:lnTo>
                    <a:pt x="1575054" y="532130"/>
                  </a:lnTo>
                  <a:lnTo>
                    <a:pt x="1568958" y="536194"/>
                  </a:lnTo>
                  <a:lnTo>
                    <a:pt x="1564894" y="542163"/>
                  </a:lnTo>
                  <a:lnTo>
                    <a:pt x="1563370" y="549656"/>
                  </a:lnTo>
                  <a:lnTo>
                    <a:pt x="1564894" y="557022"/>
                  </a:lnTo>
                  <a:lnTo>
                    <a:pt x="1568958" y="563118"/>
                  </a:lnTo>
                  <a:lnTo>
                    <a:pt x="1575054" y="567182"/>
                  </a:lnTo>
                  <a:lnTo>
                    <a:pt x="1582420" y="568706"/>
                  </a:lnTo>
                  <a:lnTo>
                    <a:pt x="2095627" y="568706"/>
                  </a:lnTo>
                  <a:lnTo>
                    <a:pt x="2042287" y="599821"/>
                  </a:lnTo>
                  <a:lnTo>
                    <a:pt x="2036571" y="604901"/>
                  </a:lnTo>
                  <a:lnTo>
                    <a:pt x="2033396" y="611505"/>
                  </a:lnTo>
                  <a:lnTo>
                    <a:pt x="2033016" y="618744"/>
                  </a:lnTo>
                  <a:lnTo>
                    <a:pt x="2035429" y="625983"/>
                  </a:lnTo>
                  <a:lnTo>
                    <a:pt x="2040382" y="631571"/>
                  </a:lnTo>
                  <a:lnTo>
                    <a:pt x="2046986" y="634746"/>
                  </a:lnTo>
                  <a:lnTo>
                    <a:pt x="2054225" y="635254"/>
                  </a:lnTo>
                  <a:lnTo>
                    <a:pt x="2061464" y="632841"/>
                  </a:lnTo>
                  <a:lnTo>
                    <a:pt x="2173953" y="567182"/>
                  </a:lnTo>
                  <a:lnTo>
                    <a:pt x="2173605" y="567182"/>
                  </a:lnTo>
                  <a:lnTo>
                    <a:pt x="2179701" y="563118"/>
                  </a:lnTo>
                  <a:lnTo>
                    <a:pt x="2179701" y="535432"/>
                  </a:lnTo>
                  <a:lnTo>
                    <a:pt x="2061464" y="466471"/>
                  </a:lnTo>
                  <a:lnTo>
                    <a:pt x="2054225" y="464058"/>
                  </a:lnTo>
                  <a:close/>
                </a:path>
                <a:path w="4407534" h="1424939">
                  <a:moveTo>
                    <a:pt x="2179701" y="535432"/>
                  </a:moveTo>
                  <a:lnTo>
                    <a:pt x="2179701" y="563118"/>
                  </a:lnTo>
                  <a:lnTo>
                    <a:pt x="2173605" y="567182"/>
                  </a:lnTo>
                  <a:lnTo>
                    <a:pt x="2173953" y="567182"/>
                  </a:lnTo>
                  <a:lnTo>
                    <a:pt x="2184273" y="561213"/>
                  </a:lnTo>
                  <a:lnTo>
                    <a:pt x="2210308" y="561213"/>
                  </a:lnTo>
                  <a:lnTo>
                    <a:pt x="2210308" y="538099"/>
                  </a:lnTo>
                  <a:lnTo>
                    <a:pt x="2184273" y="538099"/>
                  </a:lnTo>
                  <a:lnTo>
                    <a:pt x="2179701" y="535432"/>
                  </a:lnTo>
                  <a:close/>
                </a:path>
                <a:path w="4407534" h="1424939">
                  <a:moveTo>
                    <a:pt x="2210308" y="0"/>
                  </a:moveTo>
                  <a:lnTo>
                    <a:pt x="2184527" y="19939"/>
                  </a:lnTo>
                  <a:lnTo>
                    <a:pt x="0" y="19939"/>
                  </a:lnTo>
                  <a:lnTo>
                    <a:pt x="0" y="53467"/>
                  </a:lnTo>
                  <a:lnTo>
                    <a:pt x="2184527" y="53467"/>
                  </a:lnTo>
                  <a:lnTo>
                    <a:pt x="2184273" y="538099"/>
                  </a:lnTo>
                  <a:lnTo>
                    <a:pt x="2210308" y="538099"/>
                  </a:lnTo>
                  <a:lnTo>
                    <a:pt x="2210308" y="0"/>
                  </a:lnTo>
                  <a:close/>
                </a:path>
              </a:pathLst>
            </a:custGeom>
            <a:solidFill>
              <a:srgbClr val="E0D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/>
            <p:cNvSpPr/>
            <p:nvPr/>
          </p:nvSpPr>
          <p:spPr>
            <a:xfrm>
              <a:off x="2103881" y="2743961"/>
              <a:ext cx="4735195" cy="0"/>
            </a:xfrm>
            <a:custGeom>
              <a:avLst/>
              <a:gdLst/>
              <a:ahLst/>
              <a:cxnLst/>
              <a:rect l="l" t="t" r="r" b="b"/>
              <a:pathLst>
                <a:path w="4735195">
                  <a:moveTo>
                    <a:pt x="0" y="0"/>
                  </a:moveTo>
                  <a:lnTo>
                    <a:pt x="4734941" y="0"/>
                  </a:lnTo>
                </a:path>
              </a:pathLst>
            </a:custGeom>
            <a:ln w="38100">
              <a:solidFill>
                <a:srgbClr val="E0DF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30950" y="2973323"/>
              <a:ext cx="2233359" cy="2369820"/>
            </a:xfrm>
            <a:prstGeom prst="rect">
              <a:avLst/>
            </a:prstGeom>
          </p:spPr>
        </p:pic>
        <p:pic>
          <p:nvPicPr>
            <p:cNvPr id="24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2844" y="2724911"/>
              <a:ext cx="170688" cy="249936"/>
            </a:xfrm>
            <a:prstGeom prst="rect">
              <a:avLst/>
            </a:prstGeom>
          </p:spPr>
        </p:pic>
        <p:pic>
          <p:nvPicPr>
            <p:cNvPr id="25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17775" y="2723388"/>
              <a:ext cx="170687" cy="249936"/>
            </a:xfrm>
            <a:prstGeom prst="rect">
              <a:avLst/>
            </a:prstGeom>
          </p:spPr>
        </p:pic>
        <p:sp>
          <p:nvSpPr>
            <p:cNvPr id="26" name="object 13"/>
            <p:cNvSpPr/>
            <p:nvPr/>
          </p:nvSpPr>
          <p:spPr>
            <a:xfrm>
              <a:off x="1057655" y="2973323"/>
              <a:ext cx="2157730" cy="2369820"/>
            </a:xfrm>
            <a:custGeom>
              <a:avLst/>
              <a:gdLst/>
              <a:ahLst/>
              <a:cxnLst/>
              <a:rect l="l" t="t" r="r" b="b"/>
              <a:pathLst>
                <a:path w="2157730" h="2369820">
                  <a:moveTo>
                    <a:pt x="1957577" y="0"/>
                  </a:moveTo>
                  <a:lnTo>
                    <a:pt x="200025" y="0"/>
                  </a:lnTo>
                  <a:lnTo>
                    <a:pt x="154165" y="5334"/>
                  </a:lnTo>
                  <a:lnTo>
                    <a:pt x="112064" y="20320"/>
                  </a:lnTo>
                  <a:lnTo>
                    <a:pt x="74917" y="43941"/>
                  </a:lnTo>
                  <a:lnTo>
                    <a:pt x="43941" y="74929"/>
                  </a:lnTo>
                  <a:lnTo>
                    <a:pt x="20332" y="112013"/>
                  </a:lnTo>
                  <a:lnTo>
                    <a:pt x="5283" y="154177"/>
                  </a:lnTo>
                  <a:lnTo>
                    <a:pt x="0" y="200025"/>
                  </a:lnTo>
                  <a:lnTo>
                    <a:pt x="0" y="2169795"/>
                  </a:lnTo>
                  <a:lnTo>
                    <a:pt x="5283" y="2215642"/>
                  </a:lnTo>
                  <a:lnTo>
                    <a:pt x="20332" y="2257806"/>
                  </a:lnTo>
                  <a:lnTo>
                    <a:pt x="43941" y="2294890"/>
                  </a:lnTo>
                  <a:lnTo>
                    <a:pt x="74917" y="2325878"/>
                  </a:lnTo>
                  <a:lnTo>
                    <a:pt x="112064" y="2349500"/>
                  </a:lnTo>
                  <a:lnTo>
                    <a:pt x="154165" y="2364486"/>
                  </a:lnTo>
                  <a:lnTo>
                    <a:pt x="200025" y="2369820"/>
                  </a:lnTo>
                  <a:lnTo>
                    <a:pt x="1957577" y="2369820"/>
                  </a:lnTo>
                  <a:lnTo>
                    <a:pt x="2003425" y="2364486"/>
                  </a:lnTo>
                  <a:lnTo>
                    <a:pt x="2045589" y="2349500"/>
                  </a:lnTo>
                  <a:lnTo>
                    <a:pt x="2082673" y="2325878"/>
                  </a:lnTo>
                  <a:lnTo>
                    <a:pt x="2113661" y="2294890"/>
                  </a:lnTo>
                  <a:lnTo>
                    <a:pt x="2137283" y="2257806"/>
                  </a:lnTo>
                  <a:lnTo>
                    <a:pt x="2152269" y="2215642"/>
                  </a:lnTo>
                  <a:lnTo>
                    <a:pt x="2157603" y="2169795"/>
                  </a:lnTo>
                  <a:lnTo>
                    <a:pt x="2157603" y="200025"/>
                  </a:lnTo>
                  <a:lnTo>
                    <a:pt x="2152269" y="154177"/>
                  </a:lnTo>
                  <a:lnTo>
                    <a:pt x="2137283" y="112013"/>
                  </a:lnTo>
                  <a:lnTo>
                    <a:pt x="2113661" y="74929"/>
                  </a:lnTo>
                  <a:lnTo>
                    <a:pt x="2082673" y="43941"/>
                  </a:lnTo>
                  <a:lnTo>
                    <a:pt x="2045589" y="20320"/>
                  </a:lnTo>
                  <a:lnTo>
                    <a:pt x="2003425" y="5334"/>
                  </a:lnTo>
                  <a:lnTo>
                    <a:pt x="1957577" y="0"/>
                  </a:lnTo>
                  <a:close/>
                </a:path>
              </a:pathLst>
            </a:custGeom>
            <a:solidFill>
              <a:srgbClr val="739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15"/>
          <p:cNvSpPr txBox="1"/>
          <p:nvPr/>
        </p:nvSpPr>
        <p:spPr>
          <a:xfrm>
            <a:off x="1737157" y="2968245"/>
            <a:ext cx="2911043" cy="49885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67310" rIns="0" bIns="0" rtlCol="0" anchor="ctr">
            <a:spAutoFit/>
          </a:bodyPr>
          <a:lstStyle/>
          <a:p>
            <a:pPr marL="243840" algn="ctr">
              <a:lnSpc>
                <a:spcPct val="100000"/>
              </a:lnSpc>
              <a:spcBef>
                <a:spcPts val="530"/>
              </a:spcBef>
            </a:pPr>
            <a:r>
              <a:rPr sz="2800" spc="-10" dirty="0" smtClean="0">
                <a:solidFill>
                  <a:srgbClr val="FFFFFF"/>
                </a:solidFill>
                <a:latin typeface="Montserrat Classic" panose="020B0604020202020204" charset="0"/>
                <a:cs typeface="Times New Roman"/>
              </a:rPr>
              <a:t>SWOT</a:t>
            </a:r>
            <a:r>
              <a:rPr lang="en-IN" sz="2800" spc="-10" dirty="0" smtClean="0">
                <a:solidFill>
                  <a:srgbClr val="FFFFFF"/>
                </a:solidFill>
                <a:latin typeface="Montserrat Classic" panose="020B0604020202020204" charset="0"/>
                <a:cs typeface="Times New Roman"/>
              </a:rPr>
              <a:t> </a:t>
            </a:r>
            <a:r>
              <a:rPr sz="2800" spc="-10" dirty="0" smtClean="0">
                <a:solidFill>
                  <a:srgbClr val="FFFFFF"/>
                </a:solidFill>
                <a:latin typeface="Montserrat Classic" panose="020B0604020202020204" charset="0"/>
                <a:cs typeface="Times New Roman"/>
              </a:rPr>
              <a:t>Analysis</a:t>
            </a:r>
            <a:endParaRPr sz="2800" dirty="0">
              <a:latin typeface="Montserrat Classic" panose="020B0604020202020204" charset="0"/>
              <a:cs typeface="Times New Roman"/>
            </a:endParaRPr>
          </a:p>
        </p:txBody>
      </p:sp>
      <p:sp>
        <p:nvSpPr>
          <p:cNvPr id="28" name="object 19"/>
          <p:cNvSpPr txBox="1"/>
          <p:nvPr/>
        </p:nvSpPr>
        <p:spPr>
          <a:xfrm>
            <a:off x="2057400" y="1485900"/>
            <a:ext cx="63707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0" dirty="0">
                <a:latin typeface="Times New Roman"/>
                <a:cs typeface="Times New Roman"/>
              </a:rPr>
              <a:t>SUSTENANCE</a:t>
            </a:r>
            <a:r>
              <a:rPr sz="4000" b="1" spc="-114" dirty="0">
                <a:latin typeface="Times New Roman"/>
                <a:cs typeface="Times New Roman"/>
              </a:rPr>
              <a:t> </a:t>
            </a:r>
            <a:r>
              <a:rPr sz="4000" b="1" spc="-20" dirty="0">
                <a:latin typeface="Times New Roman"/>
                <a:cs typeface="Times New Roman"/>
              </a:rPr>
              <a:t>STRATEGY</a:t>
            </a:r>
            <a:endParaRPr sz="4000" dirty="0">
              <a:latin typeface="Times New Roman"/>
              <a:cs typeface="Times New Roman"/>
            </a:endParaRPr>
          </a:p>
        </p:txBody>
      </p:sp>
      <p:pic>
        <p:nvPicPr>
          <p:cNvPr id="29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30189" y="4969861"/>
            <a:ext cx="3137811" cy="4870839"/>
          </a:xfrm>
          <a:prstGeom prst="rect">
            <a:avLst/>
          </a:prstGeom>
        </p:spPr>
      </p:pic>
      <p:sp>
        <p:nvSpPr>
          <p:cNvPr id="30" name="object 14"/>
          <p:cNvSpPr txBox="1"/>
          <p:nvPr/>
        </p:nvSpPr>
        <p:spPr>
          <a:xfrm>
            <a:off x="7748322" y="5353387"/>
            <a:ext cx="3123211" cy="35599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140">
              <a:lnSpc>
                <a:spcPts val="2780"/>
              </a:lnSpc>
              <a:spcBef>
                <a:spcPts val="100"/>
              </a:spcBef>
            </a:pPr>
            <a:r>
              <a:rPr sz="4000" spc="-10" dirty="0" smtClean="0">
                <a:latin typeface="Arial MT"/>
                <a:cs typeface="Arial MT"/>
              </a:rPr>
              <a:t>People</a:t>
            </a:r>
            <a:endParaRPr lang="en-IN" sz="4000" spc="-10" dirty="0" smtClean="0">
              <a:latin typeface="Arial MT"/>
              <a:cs typeface="Arial MT"/>
            </a:endParaRPr>
          </a:p>
          <a:p>
            <a:pPr marL="358140">
              <a:lnSpc>
                <a:spcPts val="2780"/>
              </a:lnSpc>
              <a:spcBef>
                <a:spcPts val="100"/>
              </a:spcBef>
            </a:pPr>
            <a:endParaRPr sz="4000" dirty="0">
              <a:latin typeface="Arial MT"/>
              <a:cs typeface="Arial MT"/>
            </a:endParaRPr>
          </a:p>
          <a:p>
            <a:pPr marL="299085" indent="-286385">
              <a:lnSpc>
                <a:spcPts val="1820"/>
              </a:lnSpc>
              <a:buFont typeface="Arial MT"/>
              <a:buChar char="•"/>
              <a:tabLst>
                <a:tab pos="299085" algn="l"/>
              </a:tabLst>
            </a:pPr>
            <a:r>
              <a:rPr sz="2800" spc="-10" dirty="0">
                <a:latin typeface="Verdana"/>
                <a:cs typeface="Verdana"/>
              </a:rPr>
              <a:t>Leadership</a:t>
            </a:r>
            <a:endParaRPr sz="2800" dirty="0">
              <a:latin typeface="Verdana"/>
              <a:cs typeface="Verdana"/>
            </a:endParaRPr>
          </a:p>
          <a:p>
            <a:pPr marL="299085">
              <a:lnSpc>
                <a:spcPct val="100000"/>
              </a:lnSpc>
            </a:pPr>
            <a:r>
              <a:rPr sz="2800" spc="-10" dirty="0">
                <a:latin typeface="Verdana"/>
                <a:cs typeface="Verdana"/>
              </a:rPr>
              <a:t>Development</a:t>
            </a:r>
            <a:endParaRPr sz="2800" dirty="0">
              <a:latin typeface="Verdana"/>
              <a:cs typeface="Verdana"/>
            </a:endParaRPr>
          </a:p>
          <a:p>
            <a:pPr marL="299085" marR="5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2800" spc="-95" dirty="0">
                <a:latin typeface="Verdana"/>
                <a:cs typeface="Verdana"/>
              </a:rPr>
              <a:t>Training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spc="-50" dirty="0">
                <a:latin typeface="Verdana"/>
                <a:cs typeface="Verdana"/>
              </a:rPr>
              <a:t>&amp; </a:t>
            </a:r>
            <a:r>
              <a:rPr sz="2800" spc="-20" dirty="0">
                <a:latin typeface="Verdana"/>
                <a:cs typeface="Verdana"/>
              </a:rPr>
              <a:t>Development</a:t>
            </a:r>
            <a:endParaRPr sz="2800" dirty="0">
              <a:latin typeface="Verdana"/>
              <a:cs typeface="Verdana"/>
            </a:endParaRPr>
          </a:p>
          <a:p>
            <a:pPr marL="299085" marR="17653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2800" spc="-55" dirty="0">
                <a:latin typeface="Verdana"/>
                <a:cs typeface="Verdana"/>
              </a:rPr>
              <a:t>Rewards</a:t>
            </a:r>
            <a:r>
              <a:rPr sz="2800" spc="-90" dirty="0">
                <a:latin typeface="Verdana"/>
                <a:cs typeface="Verdana"/>
              </a:rPr>
              <a:t> </a:t>
            </a:r>
            <a:r>
              <a:rPr sz="2800" spc="-50" dirty="0">
                <a:latin typeface="Verdana"/>
                <a:cs typeface="Verdana"/>
              </a:rPr>
              <a:t>&amp; </a:t>
            </a:r>
            <a:r>
              <a:rPr sz="2800" spc="-25" dirty="0" smtClean="0">
                <a:latin typeface="Verdana"/>
                <a:cs typeface="Verdana"/>
              </a:rPr>
              <a:t>Recognition</a:t>
            </a:r>
            <a:endParaRPr lang="en-IN" sz="2800" spc="-25" dirty="0" smtClean="0">
              <a:latin typeface="Verdana"/>
              <a:cs typeface="Verdana"/>
            </a:endParaRPr>
          </a:p>
          <a:p>
            <a:pPr marL="299085" marR="17653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lang="en-IN" sz="2800" spc="-25" dirty="0" smtClean="0">
                <a:latin typeface="Verdana"/>
                <a:cs typeface="Verdana"/>
              </a:rPr>
              <a:t>Stability</a:t>
            </a:r>
            <a:endParaRPr sz="2800" dirty="0">
              <a:latin typeface="Verdana"/>
              <a:cs typeface="Verdana"/>
            </a:endParaRPr>
          </a:p>
        </p:txBody>
      </p:sp>
      <p:sp>
        <p:nvSpPr>
          <p:cNvPr id="31" name="object 16"/>
          <p:cNvSpPr txBox="1"/>
          <p:nvPr/>
        </p:nvSpPr>
        <p:spPr>
          <a:xfrm>
            <a:off x="4409257" y="5353387"/>
            <a:ext cx="2475971" cy="3906839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416559">
              <a:lnSpc>
                <a:spcPct val="100000"/>
              </a:lnSpc>
              <a:spcBef>
                <a:spcPts val="1345"/>
              </a:spcBef>
            </a:pPr>
            <a:r>
              <a:rPr sz="4400" spc="-10" dirty="0">
                <a:latin typeface="Arial MT"/>
                <a:cs typeface="Arial MT"/>
              </a:rPr>
              <a:t>Process</a:t>
            </a:r>
            <a:endParaRPr sz="4400" dirty="0">
              <a:latin typeface="Arial MT"/>
              <a:cs typeface="Arial MT"/>
            </a:endParaRPr>
          </a:p>
          <a:p>
            <a:pPr marL="299085" indent="-286385">
              <a:lnSpc>
                <a:spcPct val="100000"/>
              </a:lnSpc>
              <a:spcBef>
                <a:spcPts val="830"/>
              </a:spcBef>
              <a:buFont typeface="Arial MT"/>
              <a:buChar char="•"/>
              <a:tabLst>
                <a:tab pos="299085" algn="l"/>
              </a:tabLst>
            </a:pPr>
            <a:r>
              <a:rPr sz="3200" spc="-25" dirty="0">
                <a:latin typeface="Verdana"/>
                <a:cs typeface="Verdana"/>
              </a:rPr>
              <a:t>QS</a:t>
            </a:r>
            <a:endParaRPr sz="3200" dirty="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3200" spc="-25" dirty="0">
                <a:latin typeface="Verdana"/>
                <a:cs typeface="Verdana"/>
              </a:rPr>
              <a:t>PS</a:t>
            </a:r>
            <a:endParaRPr sz="3200" dirty="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3200" spc="-25" dirty="0">
                <a:latin typeface="Verdana"/>
                <a:cs typeface="Verdana"/>
              </a:rPr>
              <a:t>DWM</a:t>
            </a:r>
            <a:endParaRPr sz="3200" dirty="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3200" spc="-25" dirty="0">
                <a:latin typeface="Verdana"/>
                <a:cs typeface="Verdana"/>
              </a:rPr>
              <a:t>QRM</a:t>
            </a:r>
            <a:endParaRPr sz="3200" dirty="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3200" spc="-110" dirty="0">
                <a:latin typeface="Verdana"/>
                <a:cs typeface="Verdana"/>
              </a:rPr>
              <a:t>Best</a:t>
            </a:r>
            <a:r>
              <a:rPr sz="3200" spc="-13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Practices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32" name="object 17"/>
          <p:cNvSpPr txBox="1"/>
          <p:nvPr/>
        </p:nvSpPr>
        <p:spPr>
          <a:xfrm>
            <a:off x="896948" y="5387723"/>
            <a:ext cx="2890293" cy="3444533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347345">
              <a:lnSpc>
                <a:spcPct val="100000"/>
              </a:lnSpc>
              <a:spcBef>
                <a:spcPts val="1480"/>
              </a:spcBef>
            </a:pPr>
            <a:r>
              <a:rPr sz="3600" spc="-10" dirty="0">
                <a:latin typeface="Arial MT"/>
                <a:cs typeface="Arial MT"/>
              </a:rPr>
              <a:t>Business</a:t>
            </a:r>
            <a:endParaRPr sz="3600" dirty="0">
              <a:latin typeface="Arial MT"/>
              <a:cs typeface="Arial MT"/>
            </a:endParaRPr>
          </a:p>
          <a:p>
            <a:pPr marL="299085" indent="-286385">
              <a:lnSpc>
                <a:spcPct val="100000"/>
              </a:lnSpc>
              <a:spcBef>
                <a:spcPts val="919"/>
              </a:spcBef>
              <a:buFont typeface="Arial MT"/>
              <a:buChar char="•"/>
              <a:tabLst>
                <a:tab pos="299085" algn="l"/>
              </a:tabLst>
            </a:pPr>
            <a:r>
              <a:rPr sz="2400" spc="-30" dirty="0">
                <a:latin typeface="Verdana"/>
                <a:cs typeface="Verdana"/>
              </a:rPr>
              <a:t>Financial</a:t>
            </a:r>
            <a:r>
              <a:rPr sz="2400" spc="-114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Review</a:t>
            </a:r>
            <a:endParaRPr sz="2400" dirty="0">
              <a:latin typeface="Verdana"/>
              <a:cs typeface="Verdana"/>
            </a:endParaRPr>
          </a:p>
          <a:p>
            <a:pPr marL="299085" marR="69342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sz="2400" spc="-60" dirty="0">
                <a:latin typeface="Verdana"/>
                <a:cs typeface="Verdana"/>
              </a:rPr>
              <a:t>Customer </a:t>
            </a:r>
            <a:r>
              <a:rPr sz="2400" spc="-10" dirty="0">
                <a:latin typeface="Verdana"/>
                <a:cs typeface="Verdana"/>
              </a:rPr>
              <a:t>Relations</a:t>
            </a:r>
            <a:endParaRPr sz="2400" dirty="0">
              <a:latin typeface="Verdana"/>
              <a:cs typeface="Verdana"/>
            </a:endParaRPr>
          </a:p>
          <a:p>
            <a:pPr marL="299085" marR="69342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2400" spc="-60" dirty="0">
                <a:latin typeface="Verdana"/>
                <a:cs typeface="Verdana"/>
              </a:rPr>
              <a:t>Customer </a:t>
            </a:r>
            <a:r>
              <a:rPr sz="2400" spc="-10" dirty="0">
                <a:latin typeface="Verdana"/>
                <a:cs typeface="Verdana"/>
              </a:rPr>
              <a:t>Connect</a:t>
            </a:r>
            <a:endParaRPr sz="2400" dirty="0">
              <a:latin typeface="Verdana"/>
              <a:cs typeface="Verdana"/>
            </a:endParaRPr>
          </a:p>
          <a:p>
            <a:pPr marL="299085" marR="26606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2400" spc="-25" dirty="0">
                <a:latin typeface="Verdana"/>
                <a:cs typeface="Verdana"/>
              </a:rPr>
              <a:t>Research</a:t>
            </a:r>
            <a:r>
              <a:rPr sz="2400" spc="-110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and </a:t>
            </a:r>
            <a:r>
              <a:rPr sz="2400" spc="-10" dirty="0">
                <a:latin typeface="Verdana"/>
                <a:cs typeface="Verdana"/>
              </a:rPr>
              <a:t>Development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2268200" y="-320672"/>
            <a:ext cx="10183143" cy="4244972"/>
          </a:xfrm>
          <a:custGeom>
            <a:avLst/>
            <a:gdLst/>
            <a:ahLst/>
            <a:cxnLst/>
            <a:rect l="l" t="t" r="r" b="b"/>
            <a:pathLst>
              <a:path w="12653343" h="5897734">
                <a:moveTo>
                  <a:pt x="0" y="0"/>
                </a:moveTo>
                <a:lnTo>
                  <a:pt x="12653343" y="0"/>
                </a:lnTo>
                <a:lnTo>
                  <a:pt x="12653343" y="5897734"/>
                </a:lnTo>
                <a:lnTo>
                  <a:pt x="0" y="5897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t="-114545"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10800000">
            <a:off x="-3080673" y="7603013"/>
            <a:ext cx="7102699" cy="3310574"/>
          </a:xfrm>
          <a:custGeom>
            <a:avLst/>
            <a:gdLst/>
            <a:ahLst/>
            <a:cxnLst/>
            <a:rect l="l" t="t" r="r" b="b"/>
            <a:pathLst>
              <a:path w="7102699" h="3310574">
                <a:moveTo>
                  <a:pt x="0" y="0"/>
                </a:moveTo>
                <a:lnTo>
                  <a:pt x="7102699" y="0"/>
                </a:lnTo>
                <a:lnTo>
                  <a:pt x="7102699" y="3310574"/>
                </a:lnTo>
                <a:lnTo>
                  <a:pt x="0" y="3310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t="-114545"/>
            </a:stretch>
          </a:blipFill>
          <a:ln cap="sq">
            <a:noFill/>
            <a:prstDash val="solid"/>
            <a:miter/>
          </a:ln>
        </p:spPr>
      </p:sp>
      <p:sp>
        <p:nvSpPr>
          <p:cNvPr id="17" name="TextBox 17"/>
          <p:cNvSpPr txBox="1"/>
          <p:nvPr/>
        </p:nvSpPr>
        <p:spPr>
          <a:xfrm>
            <a:off x="656142" y="273236"/>
            <a:ext cx="9935658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7615"/>
              </a:lnSpc>
              <a:spcBef>
                <a:spcPct val="0"/>
              </a:spcBef>
            </a:pPr>
            <a:r>
              <a:rPr lang="en-US" sz="6000" b="1" u="none" strike="noStrike" spc="228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   Our </a:t>
            </a:r>
            <a:r>
              <a:rPr lang="en-US" sz="6000" b="1" spc="228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Best Practice</a:t>
            </a:r>
            <a:endParaRPr lang="en-US" sz="6000" b="1" u="none" strike="noStrike" spc="228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78000" y="133182"/>
            <a:ext cx="2905530" cy="1200318"/>
          </a:xfrm>
          <a:prstGeom prst="rect">
            <a:avLst/>
          </a:prstGeom>
        </p:spPr>
      </p:pic>
      <p:graphicFrame>
        <p:nvGraphicFramePr>
          <p:cNvPr id="21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400252"/>
              </p:ext>
            </p:extLst>
          </p:nvPr>
        </p:nvGraphicFramePr>
        <p:xfrm>
          <a:off x="953682" y="1520798"/>
          <a:ext cx="16648518" cy="86962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002"/>
                <a:gridCol w="1216714"/>
                <a:gridCol w="3919557"/>
                <a:gridCol w="11113913"/>
                <a:gridCol w="281332"/>
              </a:tblGrid>
              <a:tr h="1094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CACE3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29273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2400" b="1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Sr.</a:t>
                      </a:r>
                      <a:endParaRPr sz="24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  <a:p>
                      <a:pPr marL="2546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b="1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No.</a:t>
                      </a:r>
                      <a:endParaRPr sz="24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438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70840" marR="113664" indent="-24892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2400" b="1" spc="-10" dirty="0" smtClean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Improveme</a:t>
                      </a:r>
                      <a:r>
                        <a:rPr sz="2400" b="1" dirty="0" smtClean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nt </a:t>
                      </a:r>
                      <a:r>
                        <a:rPr sz="2400" b="1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Area</a:t>
                      </a:r>
                      <a:endParaRPr sz="24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438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24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Top</a:t>
                      </a:r>
                      <a:r>
                        <a:rPr sz="2400" b="1" spc="-3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Best</a:t>
                      </a:r>
                      <a:r>
                        <a:rPr sz="2400" b="1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Practices</a:t>
                      </a:r>
                      <a:r>
                        <a:rPr sz="2400" b="1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/</a:t>
                      </a:r>
                      <a:r>
                        <a:rPr sz="2400" b="1" spc="-3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400" b="1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Ideas</a:t>
                      </a:r>
                      <a:endParaRPr sz="24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18161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1CACE3"/>
                      </a:solidFill>
                      <a:prstDash val="solid"/>
                    </a:lnR>
                  </a:tcPr>
                </a:tc>
              </a:tr>
              <a:tr h="30160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CACE3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8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endParaRPr sz="28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800" b="1" spc="-5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1</a:t>
                      </a:r>
                      <a:endParaRPr sz="28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78460" algn="ctr">
                        <a:lnSpc>
                          <a:spcPct val="100000"/>
                        </a:lnSpc>
                      </a:pPr>
                      <a:r>
                        <a:rPr sz="2800" b="1" spc="-10" dirty="0" smtClean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Quality</a:t>
                      </a:r>
                      <a:endParaRPr sz="28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2095" indent="-163195">
                        <a:lnSpc>
                          <a:spcPct val="100000"/>
                        </a:lnSpc>
                        <a:spcBef>
                          <a:spcPts val="350"/>
                        </a:spcBef>
                        <a:buSzPct val="93333"/>
                        <a:buAutoNum type="arabicPeriod"/>
                        <a:tabLst>
                          <a:tab pos="252095" algn="l"/>
                        </a:tabLst>
                      </a:pP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Implementation</a:t>
                      </a:r>
                      <a:r>
                        <a:rPr sz="2000" spc="-4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of</a:t>
                      </a:r>
                      <a:r>
                        <a:rPr sz="2000" spc="-4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“Zero</a:t>
                      </a:r>
                      <a:r>
                        <a:rPr sz="2000" b="1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Defect</a:t>
                      </a:r>
                      <a:r>
                        <a:rPr sz="2000" b="1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Part</a:t>
                      </a:r>
                      <a:r>
                        <a:rPr sz="2000" b="1" spc="-3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Supply</a:t>
                      </a:r>
                      <a:r>
                        <a:rPr sz="2000" b="1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Concept”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  <a:p>
                      <a:pPr marL="252095" indent="-163195">
                        <a:lnSpc>
                          <a:spcPct val="100000"/>
                        </a:lnSpc>
                        <a:buSzPct val="93333"/>
                        <a:buAutoNum type="arabicPeriod"/>
                        <a:tabLst>
                          <a:tab pos="252095" algn="l"/>
                        </a:tabLst>
                      </a:pP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Implementation</a:t>
                      </a:r>
                      <a:r>
                        <a:rPr sz="2000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of</a:t>
                      </a:r>
                      <a:r>
                        <a:rPr sz="2000" spc="-4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“DWM</a:t>
                      </a:r>
                      <a:r>
                        <a:rPr sz="2000" b="1" spc="4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–Daily</a:t>
                      </a:r>
                      <a:r>
                        <a:rPr sz="2000" b="1" spc="-5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Work</a:t>
                      </a:r>
                      <a:r>
                        <a:rPr sz="2000" b="1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Management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  <a:p>
                      <a:pPr marL="434975">
                        <a:lnSpc>
                          <a:spcPct val="100000"/>
                        </a:lnSpc>
                      </a:pPr>
                      <a:r>
                        <a:rPr sz="2000" b="1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Concept”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  <a:p>
                      <a:pPr marL="252095" indent="-163195">
                        <a:lnSpc>
                          <a:spcPct val="100000"/>
                        </a:lnSpc>
                        <a:buSzPct val="93333"/>
                        <a:buAutoNum type="arabicPeriod" startAt="3"/>
                        <a:tabLst>
                          <a:tab pos="252095" algn="l"/>
                        </a:tabLst>
                      </a:pP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Implementation</a:t>
                      </a:r>
                      <a:r>
                        <a:rPr sz="2000" spc="-6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of</a:t>
                      </a:r>
                      <a:r>
                        <a:rPr sz="2000" spc="-6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“Continual</a:t>
                      </a:r>
                      <a:r>
                        <a:rPr sz="2000" b="1" spc="-4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Improvement</a:t>
                      </a:r>
                      <a:r>
                        <a:rPr sz="2000" b="1" spc="-4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Concept”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  <a:p>
                      <a:pPr marL="92075" marR="387350" indent="-5080">
                        <a:lnSpc>
                          <a:spcPct val="100000"/>
                        </a:lnSpc>
                        <a:buSzPct val="93333"/>
                        <a:buAutoNum type="arabicPeriod" startAt="3"/>
                        <a:tabLst>
                          <a:tab pos="250825" algn="l"/>
                        </a:tabLst>
                      </a:pPr>
                      <a:r>
                        <a:rPr sz="2000" dirty="0" smtClean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Implementation</a:t>
                      </a:r>
                      <a:r>
                        <a:rPr sz="2000" spc="-45" dirty="0" smtClean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of</a:t>
                      </a:r>
                      <a:r>
                        <a:rPr sz="2000" spc="-1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“Chalta</a:t>
                      </a:r>
                      <a:r>
                        <a:rPr sz="2000" b="1" spc="-1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Bolta”</a:t>
                      </a:r>
                      <a:r>
                        <a:rPr sz="2000" b="1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Concept. </a:t>
                      </a:r>
                      <a:endParaRPr lang="en-IN" sz="2000" b="1" spc="-10" dirty="0" smtClean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  <a:p>
                      <a:pPr marL="92075" marR="387350" indent="-5080">
                        <a:lnSpc>
                          <a:spcPct val="100000"/>
                        </a:lnSpc>
                        <a:buSzPct val="93333"/>
                        <a:buAutoNum type="arabicPeriod" startAt="3"/>
                        <a:tabLst>
                          <a:tab pos="250825" algn="l"/>
                        </a:tabLst>
                      </a:pPr>
                      <a:r>
                        <a:rPr sz="2000" dirty="0" smtClean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Proactive</a:t>
                      </a:r>
                      <a:r>
                        <a:rPr sz="2000" spc="-60" dirty="0" smtClean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approach</a:t>
                      </a:r>
                      <a:r>
                        <a:rPr sz="2000" spc="38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for</a:t>
                      </a:r>
                      <a:r>
                        <a:rPr sz="2000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”May</a:t>
                      </a:r>
                      <a:r>
                        <a:rPr sz="2000" b="1" spc="-5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Happen”</a:t>
                      </a:r>
                      <a:r>
                        <a:rPr sz="2000" b="1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Defects.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6.Implementation</a:t>
                      </a:r>
                      <a:r>
                        <a:rPr sz="2000" spc="-6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of</a:t>
                      </a:r>
                      <a:r>
                        <a:rPr sz="2000" spc="-6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Kaizen/Pokayoke</a:t>
                      </a:r>
                      <a:r>
                        <a:rPr sz="2000" b="1" spc="-6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concept. 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444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1CACE3"/>
                      </a:solidFill>
                      <a:prstDash val="solid"/>
                    </a:lnR>
                  </a:tcPr>
                </a:tc>
              </a:tr>
              <a:tr h="883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CACE3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2800" b="1" spc="-5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2</a:t>
                      </a:r>
                      <a:endParaRPr sz="28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1270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34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2800" b="1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Productivity</a:t>
                      </a:r>
                      <a:endParaRPr sz="28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127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2729" indent="-163195">
                        <a:lnSpc>
                          <a:spcPct val="100000"/>
                        </a:lnSpc>
                        <a:spcBef>
                          <a:spcPts val="1180"/>
                        </a:spcBef>
                        <a:buSzPct val="93333"/>
                        <a:buFont typeface="Tahoma"/>
                        <a:buAutoNum type="arabicPeriod"/>
                        <a:tabLst>
                          <a:tab pos="252729" algn="l"/>
                        </a:tabLst>
                      </a:pP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New</a:t>
                      </a:r>
                      <a:r>
                        <a:rPr sz="2000" b="1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machines</a:t>
                      </a:r>
                      <a:r>
                        <a:rPr sz="2000" b="1" spc="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to</a:t>
                      </a:r>
                      <a:r>
                        <a:rPr sz="2000" spc="-1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be</a:t>
                      </a:r>
                      <a:r>
                        <a:rPr sz="2000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installed</a:t>
                      </a:r>
                      <a:r>
                        <a:rPr sz="2000" spc="-5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with</a:t>
                      </a:r>
                      <a:r>
                        <a:rPr sz="2000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latest</a:t>
                      </a:r>
                      <a:r>
                        <a:rPr sz="2000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technology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1498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1CACE3"/>
                      </a:solidFill>
                      <a:prstDash val="solid"/>
                    </a:lnR>
                  </a:tcPr>
                </a:tc>
              </a:tr>
              <a:tr h="9148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CACE3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2800" b="1" spc="-5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3</a:t>
                      </a:r>
                      <a:endParaRPr sz="28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136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2800" b="1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Cost</a:t>
                      </a:r>
                      <a:endParaRPr sz="28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136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3365" indent="-163195">
                        <a:lnSpc>
                          <a:spcPct val="100000"/>
                        </a:lnSpc>
                        <a:spcBef>
                          <a:spcPts val="355"/>
                        </a:spcBef>
                        <a:buSzPct val="93333"/>
                        <a:buAutoNum type="arabicPeriod"/>
                        <a:tabLst>
                          <a:tab pos="253365" algn="l"/>
                        </a:tabLst>
                      </a:pP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Conversion</a:t>
                      </a:r>
                      <a:r>
                        <a:rPr sz="2000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of</a:t>
                      </a:r>
                      <a:r>
                        <a:rPr sz="2000" spc="-3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maximum</a:t>
                      </a:r>
                      <a:r>
                        <a:rPr sz="2000" spc="-4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corrugated</a:t>
                      </a:r>
                      <a:r>
                        <a:rPr sz="2000" spc="-5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boxes</a:t>
                      </a:r>
                      <a:r>
                        <a:rPr sz="2000" spc="-4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into</a:t>
                      </a:r>
                      <a:r>
                        <a:rPr sz="2000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PP</a:t>
                      </a:r>
                      <a:r>
                        <a:rPr sz="2000" b="1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Boxes.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  <a:p>
                      <a:pPr marL="252729" indent="-163195">
                        <a:lnSpc>
                          <a:spcPct val="100000"/>
                        </a:lnSpc>
                        <a:buSzPct val="93333"/>
                        <a:buFont typeface="Tahoma"/>
                        <a:buAutoNum type="arabicPeriod"/>
                        <a:tabLst>
                          <a:tab pos="252729" algn="l"/>
                        </a:tabLst>
                      </a:pP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Alternate</a:t>
                      </a:r>
                      <a:r>
                        <a:rPr sz="2000" b="1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sources</a:t>
                      </a:r>
                      <a:r>
                        <a:rPr sz="2000" b="1" spc="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for</a:t>
                      </a:r>
                      <a:r>
                        <a:rPr sz="2000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All</a:t>
                      </a:r>
                      <a:r>
                        <a:rPr sz="2000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types</a:t>
                      </a:r>
                      <a:r>
                        <a:rPr sz="2000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of</a:t>
                      </a:r>
                      <a:r>
                        <a:rPr sz="2000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Consumables.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450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1CACE3"/>
                      </a:solidFill>
                      <a:prstDash val="solid"/>
                    </a:lnR>
                  </a:tcPr>
                </a:tc>
              </a:tr>
              <a:tr h="16780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CACE3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endParaRPr sz="280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800" b="1" spc="-5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4</a:t>
                      </a:r>
                      <a:endParaRPr sz="280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1022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24180" algn="ctr">
                        <a:lnSpc>
                          <a:spcPct val="100000"/>
                        </a:lnSpc>
                      </a:pPr>
                      <a:r>
                        <a:rPr sz="2800" b="1" spc="-10" dirty="0" smtClean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Safety</a:t>
                      </a:r>
                      <a:endParaRPr sz="28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1022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4000" indent="-163830">
                        <a:lnSpc>
                          <a:spcPct val="100000"/>
                        </a:lnSpc>
                        <a:spcBef>
                          <a:spcPts val="355"/>
                        </a:spcBef>
                        <a:buSzPct val="93333"/>
                        <a:buAutoNum type="arabicPeriod"/>
                        <a:tabLst>
                          <a:tab pos="254000" algn="l"/>
                        </a:tabLst>
                      </a:pP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Capture</a:t>
                      </a:r>
                      <a:r>
                        <a:rPr sz="2000" spc="-4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the</a:t>
                      </a:r>
                      <a:r>
                        <a:rPr sz="2000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data</a:t>
                      </a:r>
                      <a:r>
                        <a:rPr sz="2000" spc="-4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of</a:t>
                      </a:r>
                      <a:r>
                        <a:rPr sz="2000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Unsafe</a:t>
                      </a:r>
                      <a:r>
                        <a:rPr sz="2000" b="1" spc="-1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working</a:t>
                      </a:r>
                      <a:r>
                        <a:rPr sz="2000" b="1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condition,</a:t>
                      </a:r>
                      <a:r>
                        <a:rPr sz="2000" b="1" spc="-3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Unsafe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working</a:t>
                      </a:r>
                      <a:r>
                        <a:rPr sz="2000" b="1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act</a:t>
                      </a:r>
                      <a:r>
                        <a:rPr sz="2000" b="1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&amp;</a:t>
                      </a:r>
                      <a:r>
                        <a:rPr sz="2000" b="1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Near</a:t>
                      </a:r>
                      <a:r>
                        <a:rPr sz="2000" b="1" spc="-4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miss.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  <a:p>
                      <a:pPr marL="92075" marR="168910" indent="-3175">
                        <a:lnSpc>
                          <a:spcPct val="100000"/>
                        </a:lnSpc>
                        <a:buSzPct val="93333"/>
                        <a:buAutoNum type="arabicPeriod" startAt="2"/>
                        <a:tabLst>
                          <a:tab pos="252095" algn="l"/>
                        </a:tabLst>
                      </a:pPr>
                      <a:r>
                        <a:rPr sz="2000" dirty="0" smtClean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Provided</a:t>
                      </a:r>
                      <a:r>
                        <a:rPr sz="2000" spc="-45" dirty="0" smtClean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“Assembly</a:t>
                      </a:r>
                      <a:r>
                        <a:rPr sz="2000" b="1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point”</a:t>
                      </a:r>
                      <a:r>
                        <a:rPr sz="2000" b="1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to</a:t>
                      </a:r>
                      <a:r>
                        <a:rPr sz="2000" spc="-3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control</a:t>
                      </a:r>
                      <a:r>
                        <a:rPr sz="2000" spc="-4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any</a:t>
                      </a:r>
                      <a:r>
                        <a:rPr sz="2000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type</a:t>
                      </a:r>
                      <a:r>
                        <a:rPr sz="2000" spc="-3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of</a:t>
                      </a:r>
                      <a:r>
                        <a:rPr sz="2000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Hazard situation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450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1CACE3"/>
                      </a:solidFill>
                      <a:prstDash val="solid"/>
                    </a:lnR>
                  </a:tcPr>
                </a:tc>
              </a:tr>
              <a:tr h="9158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CACE3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2800" b="1" spc="-5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5</a:t>
                      </a:r>
                      <a:endParaRPr sz="280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136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96875"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2800" b="1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Morale</a:t>
                      </a:r>
                      <a:endParaRPr sz="28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136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4340" indent="-342265">
                        <a:lnSpc>
                          <a:spcPct val="100000"/>
                        </a:lnSpc>
                        <a:spcBef>
                          <a:spcPts val="355"/>
                        </a:spcBef>
                        <a:buAutoNum type="arabicPeriod"/>
                        <a:tabLst>
                          <a:tab pos="434340" algn="l"/>
                        </a:tabLst>
                      </a:pP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Implemented</a:t>
                      </a:r>
                      <a:r>
                        <a:rPr sz="2000" spc="-5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the</a:t>
                      </a:r>
                      <a:r>
                        <a:rPr sz="2000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concept</a:t>
                      </a:r>
                      <a:r>
                        <a:rPr sz="2000" spc="-4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of</a:t>
                      </a:r>
                      <a:r>
                        <a:rPr sz="2000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“Man</a:t>
                      </a:r>
                      <a:r>
                        <a:rPr sz="2000" b="1" spc="-2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of</a:t>
                      </a:r>
                      <a:r>
                        <a:rPr sz="2000" b="1" spc="-2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the</a:t>
                      </a:r>
                      <a:r>
                        <a:rPr sz="2000" b="1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Month”.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  <a:p>
                      <a:pPr marL="434340" indent="-342265">
                        <a:lnSpc>
                          <a:spcPct val="100000"/>
                        </a:lnSpc>
                        <a:buAutoNum type="arabicPeriod"/>
                        <a:tabLst>
                          <a:tab pos="434340" algn="l"/>
                        </a:tabLst>
                      </a:pP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Celebrating</a:t>
                      </a:r>
                      <a:r>
                        <a:rPr sz="2000" spc="4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Staff’s</a:t>
                      </a:r>
                      <a:r>
                        <a:rPr sz="2000" spc="-35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 </a:t>
                      </a:r>
                      <a:r>
                        <a:rPr sz="2000" spc="-10" dirty="0">
                          <a:solidFill>
                            <a:schemeClr val="tx1"/>
                          </a:solidFill>
                          <a:latin typeface="Montserrat Classic" panose="020B0604020202020204" charset="0"/>
                          <a:cs typeface="Tahoma"/>
                        </a:rPr>
                        <a:t>Birthdays.</a:t>
                      </a:r>
                      <a:endParaRPr sz="20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ahoma"/>
                      </a:endParaRPr>
                    </a:p>
                  </a:txBody>
                  <a:tcPr marL="0" marR="0" marT="4508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1CACE3"/>
                      </a:solidFill>
                      <a:prstDash val="solid"/>
                    </a:lnR>
                  </a:tcPr>
                </a:tc>
              </a:tr>
              <a:tr h="193990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Montserrat Classic" panose="020B0604020202020204" charset="0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CACE3"/>
                      </a:solidFill>
                      <a:prstDash val="solid"/>
                    </a:lnL>
                    <a:lnR w="19050">
                      <a:solidFill>
                        <a:srgbClr val="1CACE3"/>
                      </a:solidFill>
                      <a:prstDash val="solid"/>
                    </a:lnR>
                    <a:lnB w="19050">
                      <a:solidFill>
                        <a:srgbClr val="1CACE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77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9798000" y="-320672"/>
            <a:ext cx="12653343" cy="5897734"/>
          </a:xfrm>
          <a:custGeom>
            <a:avLst/>
            <a:gdLst/>
            <a:ahLst/>
            <a:cxnLst/>
            <a:rect l="l" t="t" r="r" b="b"/>
            <a:pathLst>
              <a:path w="12653343" h="5897734">
                <a:moveTo>
                  <a:pt x="0" y="0"/>
                </a:moveTo>
                <a:lnTo>
                  <a:pt x="12653343" y="0"/>
                </a:lnTo>
                <a:lnTo>
                  <a:pt x="12653343" y="5897734"/>
                </a:lnTo>
                <a:lnTo>
                  <a:pt x="0" y="5897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t="-114545"/>
            </a:stretch>
          </a:blipFill>
          <a:ln cap="sq">
            <a:noFill/>
            <a:prstDash val="solid"/>
            <a:miter/>
          </a:ln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944274" y="2479750"/>
            <a:ext cx="6778577" cy="677855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32644" r="-32644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-10800000">
            <a:off x="-3080673" y="7603013"/>
            <a:ext cx="7102699" cy="3310574"/>
          </a:xfrm>
          <a:custGeom>
            <a:avLst/>
            <a:gdLst/>
            <a:ahLst/>
            <a:cxnLst/>
            <a:rect l="l" t="t" r="r" b="b"/>
            <a:pathLst>
              <a:path w="7102699" h="3310574">
                <a:moveTo>
                  <a:pt x="0" y="0"/>
                </a:moveTo>
                <a:lnTo>
                  <a:pt x="7102699" y="0"/>
                </a:lnTo>
                <a:lnTo>
                  <a:pt x="7102699" y="3310574"/>
                </a:lnTo>
                <a:lnTo>
                  <a:pt x="0" y="33105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t="-114545"/>
            </a:stretch>
          </a:blipFill>
          <a:ln cap="sq">
            <a:noFill/>
            <a:prstDash val="solid"/>
            <a:miter/>
          </a:ln>
        </p:spPr>
      </p:sp>
      <p:grpSp>
        <p:nvGrpSpPr>
          <p:cNvPr id="38" name="Group 37"/>
          <p:cNvGrpSpPr/>
          <p:nvPr/>
        </p:nvGrpSpPr>
        <p:grpSpPr>
          <a:xfrm>
            <a:off x="8382391" y="9258300"/>
            <a:ext cx="1830585" cy="431641"/>
            <a:chOff x="8408829" y="7882778"/>
            <a:chExt cx="1830585" cy="431641"/>
          </a:xfrm>
        </p:grpSpPr>
        <p:grpSp>
          <p:nvGrpSpPr>
            <p:cNvPr id="8" name="Group 8"/>
            <p:cNvGrpSpPr/>
            <p:nvPr/>
          </p:nvGrpSpPr>
          <p:grpSpPr>
            <a:xfrm>
              <a:off x="8408829" y="7882778"/>
              <a:ext cx="431641" cy="43164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0D12A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9109433" y="7882778"/>
              <a:ext cx="431641" cy="431641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0D12A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9807773" y="7882778"/>
              <a:ext cx="431641" cy="431641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0D12A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152399" y="873754"/>
            <a:ext cx="10896601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7615"/>
              </a:lnSpc>
              <a:spcBef>
                <a:spcPct val="0"/>
              </a:spcBef>
            </a:pPr>
            <a:r>
              <a:rPr lang="en-US" sz="6000" b="1" u="none" strike="noStrike" spc="228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Our </a:t>
            </a:r>
            <a:r>
              <a:rPr lang="en-US" sz="6000" b="1" spc="228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</a:t>
            </a:r>
            <a:r>
              <a:rPr lang="en-US" sz="6000" b="1" u="none" strike="noStrike" spc="228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anufacturing </a:t>
            </a:r>
            <a:r>
              <a:rPr lang="en-US" sz="6000" b="1" spc="228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</a:t>
            </a:r>
            <a:r>
              <a:rPr lang="en-US" sz="6000" b="1" u="none" strike="noStrike" spc="228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each</a:t>
            </a:r>
            <a:endParaRPr lang="en-US" sz="6000" b="1" u="none" strike="noStrike" spc="228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570820" y="2629284"/>
            <a:ext cx="6797542" cy="5206554"/>
            <a:chOff x="3575542" y="3330671"/>
            <a:chExt cx="4586397" cy="5206554"/>
          </a:xfrm>
        </p:grpSpPr>
        <p:sp>
          <p:nvSpPr>
            <p:cNvPr id="34" name="TextBox 13"/>
            <p:cNvSpPr txBox="1"/>
            <p:nvPr/>
          </p:nvSpPr>
          <p:spPr>
            <a:xfrm>
              <a:off x="4901222" y="3330671"/>
              <a:ext cx="3260717" cy="52065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70"/>
                </a:lnSpc>
              </a:pPr>
              <a:r>
                <a:rPr lang="en-US" sz="2899" spc="130" dirty="0" smtClean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Two Wheeler</a:t>
              </a:r>
              <a:endParaRPr lang="en-US" sz="2899" spc="130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algn="l">
                <a:lnSpc>
                  <a:spcPts val="5770"/>
                </a:lnSpc>
              </a:pPr>
              <a:r>
                <a:rPr lang="en-US" sz="2899" spc="130" dirty="0" smtClean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Three Wheeler</a:t>
              </a:r>
              <a:endParaRPr lang="en-US" sz="2899" spc="130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algn="l">
                <a:lnSpc>
                  <a:spcPts val="5770"/>
                </a:lnSpc>
              </a:pPr>
              <a:r>
                <a:rPr lang="en-US" sz="2899" spc="130" dirty="0" smtClean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Four Wheeler</a:t>
              </a:r>
              <a:endParaRPr lang="en-US" sz="2899" spc="130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algn="l">
                <a:lnSpc>
                  <a:spcPts val="5770"/>
                </a:lnSpc>
              </a:pPr>
              <a:r>
                <a:rPr lang="en-US" sz="2899" spc="130" dirty="0" smtClean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Pharama</a:t>
              </a:r>
              <a:endParaRPr lang="en-US" sz="2899" spc="130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algn="l">
                <a:lnSpc>
                  <a:spcPts val="5770"/>
                </a:lnSpc>
              </a:pPr>
              <a:r>
                <a:rPr lang="en-US" sz="2899" spc="130" dirty="0" smtClean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Packaging</a:t>
              </a:r>
              <a:endParaRPr lang="en-US" sz="2899" spc="130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algn="l">
                <a:lnSpc>
                  <a:spcPts val="5770"/>
                </a:lnSpc>
              </a:pPr>
              <a:r>
                <a:rPr lang="en-US" sz="2899" spc="130" dirty="0" smtClean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Building/Construction</a:t>
              </a:r>
              <a:endParaRPr lang="en-US" sz="2899" spc="130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  <a:p>
              <a:pPr marL="0" lvl="0" indent="0" algn="l">
                <a:lnSpc>
                  <a:spcPts val="5770"/>
                </a:lnSpc>
              </a:pPr>
              <a:r>
                <a:rPr lang="en-US" sz="2899" u="none" strike="noStrike" spc="130" dirty="0" smtClean="0">
                  <a:solidFill>
                    <a:srgbClr val="2A2E3A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Export </a:t>
              </a:r>
              <a:endParaRPr lang="en-US" sz="2899" u="none" strike="noStrike" spc="130" dirty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endParaRPr>
            </a:p>
          </p:txBody>
        </p:sp>
        <p:sp>
          <p:nvSpPr>
            <p:cNvPr id="35" name="TextBox 15"/>
            <p:cNvSpPr txBox="1"/>
            <p:nvPr/>
          </p:nvSpPr>
          <p:spPr>
            <a:xfrm>
              <a:off x="3575542" y="3330671"/>
              <a:ext cx="645670" cy="49954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01</a:t>
              </a:r>
            </a:p>
            <a:p>
              <a:pPr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02</a:t>
              </a:r>
            </a:p>
            <a:p>
              <a:pPr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03</a:t>
              </a:r>
            </a:p>
            <a:p>
              <a:pPr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04</a:t>
              </a:r>
            </a:p>
            <a:p>
              <a:pPr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05</a:t>
              </a:r>
            </a:p>
            <a:p>
              <a:pPr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06</a:t>
              </a:r>
            </a:p>
            <a:p>
              <a:pPr marL="0" lvl="0" indent="0" algn="l">
                <a:lnSpc>
                  <a:spcPts val="5770"/>
                </a:lnSpc>
              </a:pPr>
              <a:r>
                <a:rPr lang="en-US" sz="2899" b="1" spc="130" dirty="0">
                  <a:solidFill>
                    <a:srgbClr val="4DBF38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07</a:t>
              </a:r>
            </a:p>
          </p:txBody>
        </p:sp>
        <p:sp>
          <p:nvSpPr>
            <p:cNvPr id="36" name="AutoShape 16"/>
            <p:cNvSpPr/>
            <p:nvPr/>
          </p:nvSpPr>
          <p:spPr>
            <a:xfrm flipV="1">
              <a:off x="4501172" y="3549746"/>
              <a:ext cx="0" cy="4776344"/>
            </a:xfrm>
            <a:prstGeom prst="line">
              <a:avLst/>
            </a:prstGeom>
            <a:ln w="38100" cap="flat">
              <a:solidFill>
                <a:srgbClr val="052A47"/>
              </a:solidFill>
              <a:prstDash val="solid"/>
              <a:headEnd type="none" w="sm" len="sm"/>
              <a:tailEnd type="none" w="sm" len="sm"/>
            </a:ln>
          </p:spPr>
        </p:sp>
      </p:grpSp>
      <p:pic>
        <p:nvPicPr>
          <p:cNvPr id="37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78095" y="294278"/>
            <a:ext cx="2905530" cy="1200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4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10252" y="3955999"/>
            <a:ext cx="7901179" cy="7901179"/>
          </a:xfrm>
          <a:custGeom>
            <a:avLst/>
            <a:gdLst/>
            <a:ahLst/>
            <a:cxnLst/>
            <a:rect l="l" t="t" r="r" b="b"/>
            <a:pathLst>
              <a:path w="7901179" h="7901179">
                <a:moveTo>
                  <a:pt x="0" y="0"/>
                </a:moveTo>
                <a:lnTo>
                  <a:pt x="7901178" y="0"/>
                </a:lnTo>
                <a:lnTo>
                  <a:pt x="7901178" y="7901179"/>
                </a:lnTo>
                <a:lnTo>
                  <a:pt x="0" y="79011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flipH="1" flipV="1">
            <a:off x="13736455" y="-358338"/>
            <a:ext cx="5101638" cy="5101638"/>
          </a:xfrm>
          <a:custGeom>
            <a:avLst/>
            <a:gdLst/>
            <a:ahLst/>
            <a:cxnLst/>
            <a:rect l="l" t="t" r="r" b="b"/>
            <a:pathLst>
              <a:path w="5101638" h="5101638">
                <a:moveTo>
                  <a:pt x="5101638" y="5101638"/>
                </a:moveTo>
                <a:lnTo>
                  <a:pt x="0" y="5101638"/>
                </a:lnTo>
                <a:lnTo>
                  <a:pt x="0" y="0"/>
                </a:lnTo>
                <a:lnTo>
                  <a:pt x="5101638" y="0"/>
                </a:lnTo>
                <a:lnTo>
                  <a:pt x="5101638" y="510163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5" name="Group 5"/>
          <p:cNvGrpSpPr/>
          <p:nvPr/>
        </p:nvGrpSpPr>
        <p:grpSpPr>
          <a:xfrm>
            <a:off x="-599485" y="876300"/>
            <a:ext cx="19069240" cy="8431112"/>
            <a:chOff x="0" y="0"/>
            <a:chExt cx="5022351" cy="19999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22351" cy="1999987"/>
            </a:xfrm>
            <a:custGeom>
              <a:avLst/>
              <a:gdLst/>
              <a:ahLst/>
              <a:cxnLst/>
              <a:rect l="l" t="t" r="r" b="b"/>
              <a:pathLst>
                <a:path w="5022351" h="1999987">
                  <a:moveTo>
                    <a:pt x="0" y="0"/>
                  </a:moveTo>
                  <a:lnTo>
                    <a:pt x="5022351" y="0"/>
                  </a:lnTo>
                  <a:lnTo>
                    <a:pt x="5022351" y="1999987"/>
                  </a:lnTo>
                  <a:lnTo>
                    <a:pt x="0" y="199998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022351" cy="20476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411508" y="1847634"/>
            <a:ext cx="12324947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138"/>
              </a:lnSpc>
              <a:spcBef>
                <a:spcPct val="0"/>
              </a:spcBef>
            </a:pPr>
            <a:r>
              <a:rPr lang="en-US" sz="5115" b="1" u="none" strike="noStrike" spc="184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OUR VALUABLE CUSTOMER</a:t>
            </a:r>
            <a:endParaRPr lang="en-US" sz="5115" b="1" u="none" strike="noStrike" spc="184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-172353" y="7918931"/>
            <a:ext cx="2676198" cy="721612"/>
            <a:chOff x="1438602" y="6821228"/>
            <a:chExt cx="2676198" cy="721612"/>
          </a:xfrm>
        </p:grpSpPr>
        <p:grpSp>
          <p:nvGrpSpPr>
            <p:cNvPr id="8" name="Group 8"/>
            <p:cNvGrpSpPr/>
            <p:nvPr/>
          </p:nvGrpSpPr>
          <p:grpSpPr>
            <a:xfrm>
              <a:off x="1438602" y="6821228"/>
              <a:ext cx="2676198" cy="721612"/>
              <a:chOff x="0" y="0"/>
              <a:chExt cx="704842" cy="19005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704842" cy="190054"/>
              </a:xfrm>
              <a:custGeom>
                <a:avLst/>
                <a:gdLst/>
                <a:ahLst/>
                <a:cxnLst/>
                <a:rect l="l" t="t" r="r" b="b"/>
                <a:pathLst>
                  <a:path w="704842" h="190054">
                    <a:moveTo>
                      <a:pt x="0" y="0"/>
                    </a:moveTo>
                    <a:lnTo>
                      <a:pt x="704842" y="0"/>
                    </a:lnTo>
                    <a:lnTo>
                      <a:pt x="704842" y="190054"/>
                    </a:lnTo>
                    <a:lnTo>
                      <a:pt x="0" y="190054"/>
                    </a:lnTo>
                    <a:close/>
                  </a:path>
                </a:pathLst>
              </a:custGeom>
              <a:solidFill>
                <a:srgbClr val="052A4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704842" cy="2376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737491" y="7053057"/>
              <a:ext cx="2024231" cy="3462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dirty="0" smtClean="0">
                  <a:solidFill>
                    <a:srgbClr val="FFFBFB"/>
                  </a:solidFill>
                  <a:latin typeface="Arimo"/>
                  <a:ea typeface="Arimo"/>
                  <a:cs typeface="Arimo"/>
                  <a:sym typeface="Arimo"/>
                </a:rPr>
                <a:t>SSW Wheels Ltd</a:t>
              </a:r>
              <a:endParaRPr lang="en-US" sz="1899" dirty="0">
                <a:solidFill>
                  <a:srgbClr val="FFFBF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884555" y="7884395"/>
            <a:ext cx="3375059" cy="924326"/>
            <a:chOff x="4478232" y="6821228"/>
            <a:chExt cx="2706827" cy="924326"/>
          </a:xfrm>
        </p:grpSpPr>
        <p:grpSp>
          <p:nvGrpSpPr>
            <p:cNvPr id="12" name="Group 12"/>
            <p:cNvGrpSpPr/>
            <p:nvPr/>
          </p:nvGrpSpPr>
          <p:grpSpPr>
            <a:xfrm>
              <a:off x="4481378" y="6821228"/>
              <a:ext cx="2676198" cy="721612"/>
              <a:chOff x="0" y="0"/>
              <a:chExt cx="704842" cy="19005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704842" cy="190054"/>
              </a:xfrm>
              <a:custGeom>
                <a:avLst/>
                <a:gdLst/>
                <a:ahLst/>
                <a:cxnLst/>
                <a:rect l="l" t="t" r="r" b="b"/>
                <a:pathLst>
                  <a:path w="704842" h="190054">
                    <a:moveTo>
                      <a:pt x="0" y="0"/>
                    </a:moveTo>
                    <a:lnTo>
                      <a:pt x="704842" y="0"/>
                    </a:lnTo>
                    <a:lnTo>
                      <a:pt x="704842" y="190054"/>
                    </a:lnTo>
                    <a:lnTo>
                      <a:pt x="0" y="190054"/>
                    </a:lnTo>
                    <a:close/>
                  </a:path>
                </a:pathLst>
              </a:custGeom>
              <a:solidFill>
                <a:srgbClr val="052A4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704842" cy="2376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4478232" y="7053057"/>
              <a:ext cx="2706827" cy="6924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dirty="0" err="1" smtClean="0">
                  <a:solidFill>
                    <a:srgbClr val="FFFBFB"/>
                  </a:solidFill>
                  <a:latin typeface="Arimo"/>
                  <a:ea typeface="Arimo"/>
                  <a:cs typeface="Arimo"/>
                  <a:sym typeface="Arimo"/>
                </a:rPr>
                <a:t>Reciq</a:t>
              </a:r>
              <a:r>
                <a:rPr lang="en-US" sz="1899" dirty="0" smtClean="0">
                  <a:solidFill>
                    <a:srgbClr val="FFFBFB"/>
                  </a:solidFill>
                  <a:latin typeface="Arimo"/>
                  <a:ea typeface="Arimo"/>
                  <a:cs typeface="Arimo"/>
                  <a:sym typeface="Arimo"/>
                </a:rPr>
                <a:t> Engineering </a:t>
              </a:r>
              <a:r>
                <a:rPr lang="en-US" sz="1899" dirty="0" err="1" smtClean="0">
                  <a:solidFill>
                    <a:srgbClr val="FFFBFB"/>
                  </a:solidFill>
                  <a:latin typeface="Arimo"/>
                  <a:ea typeface="Arimo"/>
                  <a:cs typeface="Arimo"/>
                  <a:sym typeface="Arimo"/>
                </a:rPr>
                <a:t>Pvt</a:t>
              </a:r>
              <a:r>
                <a:rPr lang="en-US" sz="1899" dirty="0" smtClean="0">
                  <a:solidFill>
                    <a:srgbClr val="FFFBFB"/>
                  </a:solidFill>
                  <a:latin typeface="Arimo"/>
                  <a:ea typeface="Arimo"/>
                  <a:cs typeface="Arimo"/>
                  <a:sym typeface="Arimo"/>
                </a:rPr>
                <a:t> Ltd</a:t>
              </a:r>
              <a:endParaRPr lang="en-US" sz="1899" dirty="0">
                <a:solidFill>
                  <a:srgbClr val="FFFBF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310494" y="7884395"/>
            <a:ext cx="2815130" cy="721612"/>
            <a:chOff x="7409169" y="6821228"/>
            <a:chExt cx="2815130" cy="721612"/>
          </a:xfrm>
        </p:grpSpPr>
        <p:grpSp>
          <p:nvGrpSpPr>
            <p:cNvPr id="16" name="Group 16"/>
            <p:cNvGrpSpPr/>
            <p:nvPr/>
          </p:nvGrpSpPr>
          <p:grpSpPr>
            <a:xfrm>
              <a:off x="7548101" y="6821228"/>
              <a:ext cx="2676198" cy="721612"/>
              <a:chOff x="0" y="0"/>
              <a:chExt cx="704842" cy="19005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04842" cy="190054"/>
              </a:xfrm>
              <a:custGeom>
                <a:avLst/>
                <a:gdLst/>
                <a:ahLst/>
                <a:cxnLst/>
                <a:rect l="l" t="t" r="r" b="b"/>
                <a:pathLst>
                  <a:path w="704842" h="190054">
                    <a:moveTo>
                      <a:pt x="0" y="0"/>
                    </a:moveTo>
                    <a:lnTo>
                      <a:pt x="704842" y="0"/>
                    </a:lnTo>
                    <a:lnTo>
                      <a:pt x="704842" y="190054"/>
                    </a:lnTo>
                    <a:lnTo>
                      <a:pt x="0" y="190054"/>
                    </a:lnTo>
                    <a:close/>
                  </a:path>
                </a:pathLst>
              </a:custGeom>
              <a:solidFill>
                <a:srgbClr val="052A4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704842" cy="2376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7409169" y="7053057"/>
              <a:ext cx="2489148" cy="34624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dirty="0" smtClean="0">
                  <a:solidFill>
                    <a:srgbClr val="FFFBFB"/>
                  </a:solidFill>
                  <a:latin typeface="Arimo"/>
                  <a:ea typeface="Arimo"/>
                  <a:cs typeface="Arimo"/>
                  <a:sym typeface="Arimo"/>
                </a:rPr>
                <a:t>   Bharat Technoplast</a:t>
              </a:r>
              <a:endParaRPr lang="en-US" sz="1899" dirty="0">
                <a:solidFill>
                  <a:srgbClr val="FFFBF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404840" y="7884395"/>
            <a:ext cx="2676198" cy="721612"/>
            <a:chOff x="10614825" y="6821228"/>
            <a:chExt cx="2676198" cy="721612"/>
          </a:xfrm>
        </p:grpSpPr>
        <p:grpSp>
          <p:nvGrpSpPr>
            <p:cNvPr id="20" name="Group 20"/>
            <p:cNvGrpSpPr/>
            <p:nvPr/>
          </p:nvGrpSpPr>
          <p:grpSpPr>
            <a:xfrm>
              <a:off x="10614825" y="6821228"/>
              <a:ext cx="2676198" cy="721612"/>
              <a:chOff x="0" y="0"/>
              <a:chExt cx="704842" cy="190054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704842" cy="190054"/>
              </a:xfrm>
              <a:custGeom>
                <a:avLst/>
                <a:gdLst/>
                <a:ahLst/>
                <a:cxnLst/>
                <a:rect l="l" t="t" r="r" b="b"/>
                <a:pathLst>
                  <a:path w="704842" h="190054">
                    <a:moveTo>
                      <a:pt x="0" y="0"/>
                    </a:moveTo>
                    <a:lnTo>
                      <a:pt x="704842" y="0"/>
                    </a:lnTo>
                    <a:lnTo>
                      <a:pt x="704842" y="190054"/>
                    </a:lnTo>
                    <a:lnTo>
                      <a:pt x="0" y="190054"/>
                    </a:lnTo>
                    <a:close/>
                  </a:path>
                </a:pathLst>
              </a:custGeom>
              <a:solidFill>
                <a:srgbClr val="052A4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704842" cy="2376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10940808" y="7053057"/>
              <a:ext cx="2024231" cy="3462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dirty="0" smtClean="0">
                  <a:solidFill>
                    <a:srgbClr val="FFFBFB"/>
                  </a:solidFill>
                  <a:latin typeface="Arimo"/>
                  <a:ea typeface="Arimo"/>
                  <a:cs typeface="Arimo"/>
                  <a:sym typeface="Arimo"/>
                </a:rPr>
                <a:t>CTM</a:t>
              </a:r>
              <a:endParaRPr lang="en-US" sz="1899" dirty="0">
                <a:solidFill>
                  <a:srgbClr val="FFFBF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2365306" y="7884395"/>
            <a:ext cx="2676198" cy="721612"/>
            <a:chOff x="12679080" y="6692251"/>
            <a:chExt cx="2676198" cy="721612"/>
          </a:xfrm>
        </p:grpSpPr>
        <p:grpSp>
          <p:nvGrpSpPr>
            <p:cNvPr id="24" name="Group 24"/>
            <p:cNvGrpSpPr/>
            <p:nvPr/>
          </p:nvGrpSpPr>
          <p:grpSpPr>
            <a:xfrm>
              <a:off x="12679080" y="6692251"/>
              <a:ext cx="2676198" cy="721612"/>
              <a:chOff x="0" y="0"/>
              <a:chExt cx="704842" cy="19005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704842" cy="190054"/>
              </a:xfrm>
              <a:custGeom>
                <a:avLst/>
                <a:gdLst/>
                <a:ahLst/>
                <a:cxnLst/>
                <a:rect l="l" t="t" r="r" b="b"/>
                <a:pathLst>
                  <a:path w="704842" h="190054">
                    <a:moveTo>
                      <a:pt x="0" y="0"/>
                    </a:moveTo>
                    <a:lnTo>
                      <a:pt x="704842" y="0"/>
                    </a:lnTo>
                    <a:lnTo>
                      <a:pt x="704842" y="190054"/>
                    </a:lnTo>
                    <a:lnTo>
                      <a:pt x="0" y="190054"/>
                    </a:lnTo>
                    <a:close/>
                  </a:path>
                </a:pathLst>
              </a:custGeom>
              <a:solidFill>
                <a:srgbClr val="052A4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704842" cy="2376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12863272" y="6870432"/>
              <a:ext cx="2024231" cy="3462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dirty="0" err="1" smtClean="0">
                  <a:solidFill>
                    <a:srgbClr val="FFFBFB"/>
                  </a:solidFill>
                  <a:latin typeface="Arimo"/>
                  <a:ea typeface="Arimo"/>
                  <a:cs typeface="Arimo"/>
                  <a:sym typeface="Arimo"/>
                </a:rPr>
                <a:t>Suntara</a:t>
              </a:r>
              <a:r>
                <a:rPr lang="en-US" sz="1899" dirty="0" smtClean="0">
                  <a:solidFill>
                    <a:srgbClr val="FFFBFB"/>
                  </a:solidFill>
                  <a:latin typeface="Arimo"/>
                  <a:ea typeface="Arimo"/>
                  <a:cs typeface="Arimo"/>
                  <a:sym typeface="Arimo"/>
                </a:rPr>
                <a:t> Cosmetic</a:t>
              </a:r>
              <a:endParaRPr lang="en-US" sz="1899" dirty="0">
                <a:solidFill>
                  <a:srgbClr val="FFFBF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411508" y="2926259"/>
            <a:ext cx="9637492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011"/>
              </a:lnSpc>
              <a:spcBef>
                <a:spcPct val="0"/>
              </a:spcBef>
            </a:pPr>
            <a:r>
              <a:rPr lang="en-US" sz="2151" u="none" strike="noStrike" spc="47" dirty="0" smtClean="0">
                <a:solidFill>
                  <a:srgbClr val="2A2E3A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Some of our respected customer mentioned here for your reference .</a:t>
            </a:r>
            <a:endParaRPr lang="en-US" sz="2151" u="none" strike="noStrike" spc="47" dirty="0">
              <a:solidFill>
                <a:srgbClr val="2A2E3A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pic>
        <p:nvPicPr>
          <p:cNvPr id="42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304510" y="4532822"/>
            <a:ext cx="3123910" cy="2719240"/>
          </a:xfrm>
          <a:prstGeom prst="rect">
            <a:avLst/>
          </a:prstGeom>
        </p:spPr>
      </p:pic>
      <p:pic>
        <p:nvPicPr>
          <p:cNvPr id="43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00400" y="4691588"/>
            <a:ext cx="2483629" cy="2445047"/>
          </a:xfrm>
          <a:prstGeom prst="rect">
            <a:avLst/>
          </a:prstGeom>
        </p:spPr>
      </p:pic>
      <p:pic>
        <p:nvPicPr>
          <p:cNvPr id="46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21957" y="4698022"/>
            <a:ext cx="2499359" cy="2304141"/>
          </a:xfrm>
          <a:prstGeom prst="rect">
            <a:avLst/>
          </a:prstGeom>
        </p:spPr>
      </p:pic>
      <p:pic>
        <p:nvPicPr>
          <p:cNvPr id="48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21375" y="4474065"/>
            <a:ext cx="2386899" cy="2528098"/>
          </a:xfrm>
          <a:prstGeom prst="rect">
            <a:avLst/>
          </a:prstGeom>
        </p:spPr>
      </p:pic>
      <p:pic>
        <p:nvPicPr>
          <p:cNvPr id="50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115800" y="4678298"/>
            <a:ext cx="3025777" cy="2286018"/>
          </a:xfrm>
          <a:prstGeom prst="rect">
            <a:avLst/>
          </a:prstGeom>
        </p:spPr>
      </p:pic>
      <p:pic>
        <p:nvPicPr>
          <p:cNvPr id="51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347251" y="4561957"/>
            <a:ext cx="2906552" cy="2124176"/>
          </a:xfrm>
          <a:prstGeom prst="rect">
            <a:avLst/>
          </a:prstGeom>
        </p:spPr>
      </p:pic>
      <p:grpSp>
        <p:nvGrpSpPr>
          <p:cNvPr id="57" name="Group 56"/>
          <p:cNvGrpSpPr/>
          <p:nvPr/>
        </p:nvGrpSpPr>
        <p:grpSpPr>
          <a:xfrm>
            <a:off x="15347250" y="7846547"/>
            <a:ext cx="2676198" cy="732650"/>
            <a:chOff x="15628936" y="6692251"/>
            <a:chExt cx="2676198" cy="732650"/>
          </a:xfrm>
        </p:grpSpPr>
        <p:grpSp>
          <p:nvGrpSpPr>
            <p:cNvPr id="52" name="Group 24"/>
            <p:cNvGrpSpPr/>
            <p:nvPr/>
          </p:nvGrpSpPr>
          <p:grpSpPr>
            <a:xfrm>
              <a:off x="15628936" y="6692251"/>
              <a:ext cx="2676198" cy="721612"/>
              <a:chOff x="0" y="0"/>
              <a:chExt cx="704842" cy="190054"/>
            </a:xfrm>
          </p:grpSpPr>
          <p:sp>
            <p:nvSpPr>
              <p:cNvPr id="53" name="Freeform 25"/>
              <p:cNvSpPr/>
              <p:nvPr/>
            </p:nvSpPr>
            <p:spPr>
              <a:xfrm>
                <a:off x="0" y="0"/>
                <a:ext cx="704842" cy="190054"/>
              </a:xfrm>
              <a:custGeom>
                <a:avLst/>
                <a:gdLst/>
                <a:ahLst/>
                <a:cxnLst/>
                <a:rect l="l" t="t" r="r" b="b"/>
                <a:pathLst>
                  <a:path w="704842" h="190054">
                    <a:moveTo>
                      <a:pt x="0" y="0"/>
                    </a:moveTo>
                    <a:lnTo>
                      <a:pt x="704842" y="0"/>
                    </a:lnTo>
                    <a:lnTo>
                      <a:pt x="704842" y="190054"/>
                    </a:lnTo>
                    <a:lnTo>
                      <a:pt x="0" y="190054"/>
                    </a:lnTo>
                    <a:close/>
                  </a:path>
                </a:pathLst>
              </a:custGeom>
              <a:solidFill>
                <a:srgbClr val="052A4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54" name="TextBox 26"/>
              <p:cNvSpPr txBox="1"/>
              <p:nvPr/>
            </p:nvSpPr>
            <p:spPr>
              <a:xfrm>
                <a:off x="0" y="-47625"/>
                <a:ext cx="704842" cy="2376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5" name="TextBox 37"/>
            <p:cNvSpPr txBox="1"/>
            <p:nvPr/>
          </p:nvSpPr>
          <p:spPr>
            <a:xfrm>
              <a:off x="15849147" y="6732404"/>
              <a:ext cx="2404655" cy="6924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dirty="0" smtClean="0">
                  <a:solidFill>
                    <a:srgbClr val="FFFBFB"/>
                  </a:solidFill>
                  <a:latin typeface="Arimo"/>
                  <a:ea typeface="Arimo"/>
                  <a:cs typeface="Arimo"/>
                  <a:sym typeface="Arimo"/>
                </a:rPr>
                <a:t>Cordial Pharmaceutical</a:t>
              </a:r>
              <a:endParaRPr lang="en-US" sz="1899" dirty="0">
                <a:solidFill>
                  <a:srgbClr val="FFFBFB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pic>
        <p:nvPicPr>
          <p:cNvPr id="58" name="Picture 5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834509" y="1340519"/>
            <a:ext cx="2905530" cy="1200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4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10252" y="3955999"/>
            <a:ext cx="7901179" cy="7901179"/>
          </a:xfrm>
          <a:custGeom>
            <a:avLst/>
            <a:gdLst/>
            <a:ahLst/>
            <a:cxnLst/>
            <a:rect l="l" t="t" r="r" b="b"/>
            <a:pathLst>
              <a:path w="7901179" h="7901179">
                <a:moveTo>
                  <a:pt x="0" y="0"/>
                </a:moveTo>
                <a:lnTo>
                  <a:pt x="7901178" y="0"/>
                </a:lnTo>
                <a:lnTo>
                  <a:pt x="7901178" y="7901179"/>
                </a:lnTo>
                <a:lnTo>
                  <a:pt x="0" y="79011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flipH="1" flipV="1">
            <a:off x="13736455" y="-358338"/>
            <a:ext cx="5101638" cy="5101638"/>
          </a:xfrm>
          <a:custGeom>
            <a:avLst/>
            <a:gdLst/>
            <a:ahLst/>
            <a:cxnLst/>
            <a:rect l="l" t="t" r="r" b="b"/>
            <a:pathLst>
              <a:path w="5101638" h="5101638">
                <a:moveTo>
                  <a:pt x="5101638" y="5101638"/>
                </a:moveTo>
                <a:lnTo>
                  <a:pt x="0" y="5101638"/>
                </a:lnTo>
                <a:lnTo>
                  <a:pt x="0" y="0"/>
                </a:lnTo>
                <a:lnTo>
                  <a:pt x="5101638" y="0"/>
                </a:lnTo>
                <a:lnTo>
                  <a:pt x="5101638" y="510163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5" name="Group 5"/>
          <p:cNvGrpSpPr/>
          <p:nvPr/>
        </p:nvGrpSpPr>
        <p:grpSpPr>
          <a:xfrm>
            <a:off x="-599485" y="876300"/>
            <a:ext cx="19069240" cy="8431112"/>
            <a:chOff x="0" y="0"/>
            <a:chExt cx="5022351" cy="19999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22351" cy="1999987"/>
            </a:xfrm>
            <a:custGeom>
              <a:avLst/>
              <a:gdLst/>
              <a:ahLst/>
              <a:cxnLst/>
              <a:rect l="l" t="t" r="r" b="b"/>
              <a:pathLst>
                <a:path w="5022351" h="1999987">
                  <a:moveTo>
                    <a:pt x="0" y="0"/>
                  </a:moveTo>
                  <a:lnTo>
                    <a:pt x="5022351" y="0"/>
                  </a:lnTo>
                  <a:lnTo>
                    <a:pt x="5022351" y="1999987"/>
                  </a:lnTo>
                  <a:lnTo>
                    <a:pt x="0" y="199998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022351" cy="20476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411508" y="1847634"/>
            <a:ext cx="12324947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138"/>
              </a:lnSpc>
              <a:spcBef>
                <a:spcPct val="0"/>
              </a:spcBef>
            </a:pPr>
            <a:r>
              <a:rPr lang="en-US" sz="5115" b="1" u="none" strike="noStrike" spc="184" dirty="0" smtClean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OUR FUTURE PLAN</a:t>
            </a:r>
            <a:endParaRPr lang="en-US" sz="5115" b="1" u="none" strike="noStrike" spc="184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34509" y="1340519"/>
            <a:ext cx="2905530" cy="120031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959139" y="3283165"/>
            <a:ext cx="1187536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7329" marR="5080" indent="-21526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27329" algn="l"/>
              </a:tabLst>
            </a:pPr>
            <a:r>
              <a:rPr lang="en-US" sz="2800" dirty="0">
                <a:latin typeface="Montserrat Classic Bold" panose="020B0604020202020204" charset="0"/>
                <a:cs typeface="Arial MT"/>
              </a:rPr>
              <a:t>Increase</a:t>
            </a:r>
            <a:r>
              <a:rPr lang="en-US" sz="2800" spc="-110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spc="-70" dirty="0" smtClean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spc="-10" dirty="0">
                <a:latin typeface="Montserrat Classic Bold" panose="020B0604020202020204" charset="0"/>
                <a:cs typeface="Arial MT"/>
              </a:rPr>
              <a:t>Injection</a:t>
            </a:r>
            <a:r>
              <a:rPr lang="en-US" sz="2800" spc="-85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Molding</a:t>
            </a:r>
            <a:r>
              <a:rPr lang="en-US" sz="2800" spc="-70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Machine</a:t>
            </a:r>
            <a:r>
              <a:rPr lang="en-US" sz="2800" spc="-85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spc="-10" dirty="0">
                <a:latin typeface="Montserrat Classic Bold" panose="020B0604020202020204" charset="0"/>
                <a:cs typeface="Arial MT"/>
              </a:rPr>
              <a:t>Capability</a:t>
            </a:r>
            <a:r>
              <a:rPr lang="en-US" sz="2800" spc="-60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up</a:t>
            </a:r>
            <a:r>
              <a:rPr lang="en-US" sz="2800" spc="-85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to</a:t>
            </a:r>
            <a:r>
              <a:rPr lang="en-US" sz="2800" spc="-130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spc="-25" dirty="0">
                <a:latin typeface="Montserrat Classic Bold" panose="020B0604020202020204" charset="0"/>
                <a:cs typeface="Arial MT"/>
              </a:rPr>
              <a:t>550 ton</a:t>
            </a:r>
          </a:p>
          <a:p>
            <a:pPr marL="227329" marR="5080" indent="-21526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27329" algn="l"/>
              </a:tabLst>
            </a:pPr>
            <a:endParaRPr lang="en-US" sz="2800" dirty="0">
              <a:latin typeface="Montserrat Classic Bold" panose="020B0604020202020204" charset="0"/>
              <a:cs typeface="Arial MT"/>
            </a:endParaRPr>
          </a:p>
          <a:p>
            <a:pPr marL="227329" indent="-214629">
              <a:lnSpc>
                <a:spcPct val="100000"/>
              </a:lnSpc>
              <a:spcBef>
                <a:spcPts val="110"/>
              </a:spcBef>
              <a:buFont typeface="Wingdings"/>
              <a:buChar char=""/>
              <a:tabLst>
                <a:tab pos="227329" algn="l"/>
              </a:tabLst>
            </a:pPr>
            <a:r>
              <a:rPr lang="en-US" sz="2800" dirty="0">
                <a:latin typeface="Montserrat Classic Bold" panose="020B0604020202020204" charset="0"/>
                <a:cs typeface="Arial MT"/>
              </a:rPr>
              <a:t>Increase</a:t>
            </a:r>
            <a:r>
              <a:rPr lang="en-US" sz="2800" spc="-95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machine</a:t>
            </a:r>
            <a:r>
              <a:rPr lang="en-US" sz="2800" spc="-65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no</a:t>
            </a:r>
            <a:r>
              <a:rPr lang="en-US" sz="2800" spc="-70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from</a:t>
            </a:r>
            <a:r>
              <a:rPr lang="en-US" sz="2800" spc="-65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4</a:t>
            </a:r>
            <a:r>
              <a:rPr lang="en-US" sz="2800" spc="-55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to</a:t>
            </a:r>
            <a:r>
              <a:rPr lang="en-US" sz="2800" spc="-70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 smtClean="0">
                <a:latin typeface="Montserrat Classic Bold" panose="020B0604020202020204" charset="0"/>
                <a:cs typeface="Arial MT"/>
              </a:rPr>
              <a:t>10</a:t>
            </a:r>
            <a:r>
              <a:rPr lang="en-US" sz="2800" spc="-80" dirty="0" smtClean="0">
                <a:latin typeface="Montserrat Classic Bold" panose="020B0604020202020204" charset="0"/>
                <a:cs typeface="Arial MT"/>
              </a:rPr>
              <a:t> by 2026 .</a:t>
            </a:r>
            <a:endParaRPr lang="en-US" sz="2800" spc="-25" dirty="0">
              <a:latin typeface="Montserrat Classic Bold" panose="020B0604020202020204" charset="0"/>
              <a:cs typeface="Arial MT"/>
            </a:endParaRPr>
          </a:p>
          <a:p>
            <a:pPr marL="227329" indent="-214629">
              <a:lnSpc>
                <a:spcPct val="100000"/>
              </a:lnSpc>
              <a:spcBef>
                <a:spcPts val="110"/>
              </a:spcBef>
              <a:buFont typeface="Wingdings"/>
              <a:buChar char=""/>
              <a:tabLst>
                <a:tab pos="227329" algn="l"/>
              </a:tabLst>
            </a:pPr>
            <a:endParaRPr lang="en-US" sz="2800" spc="-25" dirty="0">
              <a:latin typeface="Montserrat Classic Bold" panose="020B0604020202020204" charset="0"/>
              <a:cs typeface="Arial MT"/>
            </a:endParaRPr>
          </a:p>
          <a:p>
            <a:pPr marL="227329" indent="-214629">
              <a:lnSpc>
                <a:spcPct val="100000"/>
              </a:lnSpc>
              <a:spcBef>
                <a:spcPts val="110"/>
              </a:spcBef>
              <a:buFont typeface="Wingdings"/>
              <a:buChar char=""/>
              <a:tabLst>
                <a:tab pos="227329" algn="l"/>
              </a:tabLst>
            </a:pPr>
            <a:r>
              <a:rPr lang="en-US" sz="2800" dirty="0">
                <a:latin typeface="Montserrat Classic Bold" panose="020B0604020202020204" charset="0"/>
                <a:cs typeface="Arial MT"/>
              </a:rPr>
              <a:t>Increase factory area by 5000 </a:t>
            </a:r>
            <a:r>
              <a:rPr lang="en-US" sz="2800" dirty="0" err="1">
                <a:latin typeface="Montserrat Classic Bold" panose="020B0604020202020204" charset="0"/>
                <a:cs typeface="Arial MT"/>
              </a:rPr>
              <a:t>Sq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 err="1">
                <a:latin typeface="Montserrat Classic Bold" panose="020B0604020202020204" charset="0"/>
                <a:cs typeface="Arial MT"/>
              </a:rPr>
              <a:t>ft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 15000 </a:t>
            </a:r>
            <a:r>
              <a:rPr lang="en-US" sz="2800" dirty="0" err="1">
                <a:latin typeface="Montserrat Classic Bold" panose="020B0604020202020204" charset="0"/>
                <a:cs typeface="Arial MT"/>
              </a:rPr>
              <a:t>Sq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 ft.</a:t>
            </a:r>
          </a:p>
          <a:p>
            <a:pPr marL="227329" indent="-214629">
              <a:lnSpc>
                <a:spcPct val="100000"/>
              </a:lnSpc>
              <a:spcBef>
                <a:spcPts val="110"/>
              </a:spcBef>
              <a:buFont typeface="Wingdings"/>
              <a:buChar char=""/>
              <a:tabLst>
                <a:tab pos="227329" algn="l"/>
              </a:tabLst>
            </a:pPr>
            <a:endParaRPr lang="en-US" sz="2800" dirty="0">
              <a:latin typeface="Montserrat Classic Bold" panose="020B0604020202020204" charset="0"/>
              <a:cs typeface="Arial MT"/>
            </a:endParaRPr>
          </a:p>
          <a:p>
            <a:pPr marL="227329" indent="-214629">
              <a:lnSpc>
                <a:spcPct val="100000"/>
              </a:lnSpc>
              <a:spcBef>
                <a:spcPts val="110"/>
              </a:spcBef>
              <a:buFont typeface="Wingdings"/>
              <a:buChar char=""/>
              <a:tabLst>
                <a:tab pos="227329" algn="l"/>
              </a:tabLst>
            </a:pPr>
            <a:r>
              <a:rPr lang="en-US" sz="2800" dirty="0" smtClean="0">
                <a:latin typeface="Montserrat Classic Bold" panose="020B0604020202020204" charset="0"/>
                <a:cs typeface="Arial MT"/>
              </a:rPr>
              <a:t>Become supplier of all OEM’s in </a:t>
            </a:r>
            <a:r>
              <a:rPr lang="en-US" sz="2800" dirty="0" err="1" smtClean="0">
                <a:latin typeface="Montserrat Classic Bold" panose="020B0604020202020204" charset="0"/>
                <a:cs typeface="Arial MT"/>
              </a:rPr>
              <a:t>Gujrat</a:t>
            </a:r>
            <a:r>
              <a:rPr lang="en-US" sz="2800" dirty="0" smtClean="0">
                <a:latin typeface="Montserrat Classic Bold" panose="020B0604020202020204" charset="0"/>
                <a:cs typeface="Arial MT"/>
              </a:rPr>
              <a:t> state.</a:t>
            </a:r>
            <a:endParaRPr lang="en-US" sz="2800" dirty="0">
              <a:latin typeface="Montserrat Classic Bold" panose="020B0604020202020204" charset="0"/>
              <a:cs typeface="Arial MT"/>
            </a:endParaRPr>
          </a:p>
          <a:p>
            <a:pPr>
              <a:lnSpc>
                <a:spcPct val="100000"/>
              </a:lnSpc>
              <a:spcBef>
                <a:spcPts val="290"/>
              </a:spcBef>
              <a:buFont typeface="Wingdings"/>
              <a:buChar char=""/>
            </a:pPr>
            <a:endParaRPr lang="en-US" sz="2800" dirty="0">
              <a:latin typeface="Montserrat Classic Bold" panose="020B0604020202020204" charset="0"/>
              <a:cs typeface="Arial MT"/>
            </a:endParaRPr>
          </a:p>
          <a:p>
            <a:pPr marL="226695" indent="-213995">
              <a:lnSpc>
                <a:spcPct val="100000"/>
              </a:lnSpc>
              <a:buFont typeface="Wingdings"/>
              <a:buChar char=""/>
              <a:tabLst>
                <a:tab pos="226695" algn="l"/>
              </a:tabLst>
            </a:pPr>
            <a:r>
              <a:rPr lang="en-US" sz="2800" dirty="0">
                <a:latin typeface="Montserrat Classic Bold" panose="020B0604020202020204" charset="0"/>
                <a:cs typeface="Arial MT"/>
              </a:rPr>
              <a:t>Develop</a:t>
            </a:r>
            <a:r>
              <a:rPr lang="en-US" sz="2800" spc="-70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spc="-10" dirty="0">
                <a:latin typeface="Montserrat Classic Bold" panose="020B0604020202020204" charset="0"/>
                <a:cs typeface="Arial MT"/>
              </a:rPr>
              <a:t>In-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house</a:t>
            </a:r>
            <a:r>
              <a:rPr lang="en-US" sz="2800" spc="-75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Mold</a:t>
            </a:r>
            <a:r>
              <a:rPr lang="en-US" sz="2800" spc="-55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Design</a:t>
            </a:r>
            <a:r>
              <a:rPr lang="en-US" sz="2800" spc="-60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spc="-10" dirty="0">
                <a:latin typeface="Montserrat Classic Bold" panose="020B0604020202020204" charset="0"/>
                <a:cs typeface="Arial MT"/>
              </a:rPr>
              <a:t>facility.</a:t>
            </a:r>
            <a:endParaRPr lang="en-US" sz="2800" dirty="0">
              <a:latin typeface="Montserrat Classic Bold" panose="020B0604020202020204" charset="0"/>
              <a:cs typeface="Arial MT"/>
            </a:endParaRPr>
          </a:p>
          <a:p>
            <a:pPr>
              <a:lnSpc>
                <a:spcPct val="100000"/>
              </a:lnSpc>
              <a:spcBef>
                <a:spcPts val="305"/>
              </a:spcBef>
              <a:buFont typeface="Wingdings"/>
              <a:buChar char=""/>
            </a:pPr>
            <a:endParaRPr lang="en-US" sz="2800" dirty="0">
              <a:latin typeface="Montserrat Classic Bold" panose="020B0604020202020204" charset="0"/>
              <a:cs typeface="Arial MT"/>
            </a:endParaRPr>
          </a:p>
          <a:p>
            <a:pPr marL="227329" indent="-214629">
              <a:lnSpc>
                <a:spcPct val="100000"/>
              </a:lnSpc>
              <a:buFont typeface="Wingdings"/>
              <a:buChar char=""/>
              <a:tabLst>
                <a:tab pos="227329" algn="l"/>
              </a:tabLst>
            </a:pPr>
            <a:r>
              <a:rPr lang="en-US" sz="2800" dirty="0">
                <a:latin typeface="Montserrat Classic Bold" panose="020B0604020202020204" charset="0"/>
                <a:cs typeface="Arial MT"/>
              </a:rPr>
              <a:t>Develop</a:t>
            </a:r>
            <a:r>
              <a:rPr lang="en-US" sz="2800" spc="-50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and</a:t>
            </a:r>
            <a:r>
              <a:rPr lang="en-US" sz="2800" spc="-50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design</a:t>
            </a:r>
            <a:r>
              <a:rPr lang="en-US" sz="2800" spc="-65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own</a:t>
            </a:r>
            <a:r>
              <a:rPr lang="en-US" sz="2800" spc="-35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 smtClean="0">
                <a:latin typeface="Montserrat Classic Bold" panose="020B0604020202020204" charset="0"/>
                <a:cs typeface="Arial MT"/>
              </a:rPr>
              <a:t>product</a:t>
            </a:r>
            <a:r>
              <a:rPr lang="en-US" sz="2800" spc="-45" dirty="0" smtClean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>
                <a:latin typeface="Montserrat Classic Bold" panose="020B0604020202020204" charset="0"/>
                <a:cs typeface="Arial MT"/>
              </a:rPr>
              <a:t>supply</a:t>
            </a:r>
            <a:r>
              <a:rPr lang="en-US" sz="2800" spc="-55" dirty="0">
                <a:latin typeface="Montserrat Classic Bold" panose="020B0604020202020204" charset="0"/>
                <a:cs typeface="Arial MT"/>
              </a:rPr>
              <a:t> </a:t>
            </a:r>
            <a:r>
              <a:rPr lang="en-US" sz="2800" dirty="0" smtClean="0">
                <a:latin typeface="Montserrat Classic Bold" panose="020B0604020202020204" charset="0"/>
                <a:cs typeface="Arial MT"/>
              </a:rPr>
              <a:t>to</a:t>
            </a:r>
            <a:r>
              <a:rPr lang="en-US" sz="2800" spc="-45" dirty="0" smtClean="0">
                <a:latin typeface="Montserrat Classic Bold" panose="020B0604020202020204" charset="0"/>
                <a:cs typeface="Arial MT"/>
              </a:rPr>
              <a:t> market</a:t>
            </a:r>
            <a:endParaRPr lang="en-IN" sz="2800" dirty="0">
              <a:latin typeface="Montserrat Classic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36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5446278" y="-1685650"/>
            <a:ext cx="6145089" cy="7288971"/>
            <a:chOff x="0" y="0"/>
            <a:chExt cx="1618460" cy="191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052A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1941502" y="83937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1" y="0"/>
                </a:lnTo>
                <a:lnTo>
                  <a:pt x="9619281" y="5963955"/>
                </a:lnTo>
                <a:lnTo>
                  <a:pt x="0" y="5963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6" name="Group 6"/>
          <p:cNvGrpSpPr/>
          <p:nvPr/>
        </p:nvGrpSpPr>
        <p:grpSpPr>
          <a:xfrm rot="8117627">
            <a:off x="-3075279" y="6921441"/>
            <a:ext cx="4145058" cy="4916643"/>
            <a:chOff x="0" y="0"/>
            <a:chExt cx="1618460" cy="19197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052A4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-5382372">
            <a:off x="-3048223" y="6118130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1" y="0"/>
                </a:lnTo>
                <a:lnTo>
                  <a:pt x="6488511" y="4022877"/>
                </a:lnTo>
                <a:lnTo>
                  <a:pt x="0" y="40228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3566081" y="3127281"/>
            <a:ext cx="8304859" cy="866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6863"/>
              </a:lnSpc>
              <a:spcBef>
                <a:spcPct val="0"/>
              </a:spcBef>
            </a:pPr>
            <a:r>
              <a:rPr lang="en-US" sz="5719" b="1" u="none" strike="noStrike" spc="205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Contact Us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947544" y="7873555"/>
            <a:ext cx="2194861" cy="356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  <a:spcBef>
                <a:spcPct val="0"/>
              </a:spcBef>
            </a:pPr>
            <a:r>
              <a:rPr lang="en-US" sz="2060">
                <a:solidFill>
                  <a:srgbClr val="FFFBFB"/>
                </a:solidFill>
                <a:latin typeface="Arimo"/>
                <a:ea typeface="Arimo"/>
                <a:cs typeface="Arimo"/>
                <a:sym typeface="Arimo"/>
              </a:rPr>
              <a:t>Everest Cantu 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6818618" y="5475309"/>
            <a:ext cx="6363982" cy="1068717"/>
            <a:chOff x="6796302" y="6105692"/>
            <a:chExt cx="3157237" cy="489919"/>
          </a:xfrm>
        </p:grpSpPr>
        <p:sp>
          <p:nvSpPr>
            <p:cNvPr id="13" name="TextBox 13"/>
            <p:cNvSpPr txBox="1"/>
            <p:nvPr/>
          </p:nvSpPr>
          <p:spPr>
            <a:xfrm>
              <a:off x="7381807" y="6105692"/>
              <a:ext cx="1101899" cy="1341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27"/>
                </a:lnSpc>
                <a:spcBef>
                  <a:spcPct val="0"/>
                </a:spcBef>
              </a:pPr>
              <a:r>
                <a:rPr lang="en-US" sz="3200" b="1">
                  <a:solidFill>
                    <a:srgbClr val="322F50"/>
                  </a:solidFill>
                  <a:latin typeface="Arial Black" panose="020B0A04020102020204" pitchFamily="34" charset="0"/>
                  <a:ea typeface="Montserrat Semi-Bold"/>
                  <a:cs typeface="Montserrat Semi-Bold"/>
                  <a:sym typeface="Montserrat Semi-Bold"/>
                </a:rPr>
                <a:t>Mail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381807" y="6372218"/>
              <a:ext cx="2571732" cy="223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56"/>
                </a:lnSpc>
                <a:spcBef>
                  <a:spcPct val="0"/>
                </a:spcBef>
              </a:pPr>
              <a:r>
                <a:rPr lang="en-US" sz="2800" dirty="0" smtClean="0">
                  <a:solidFill>
                    <a:srgbClr val="322F50"/>
                  </a:solidFill>
                  <a:latin typeface="Arial Black" panose="020B0A04020102020204" pitchFamily="34" charset="0"/>
                  <a:ea typeface="Montserrat"/>
                  <a:cs typeface="Montserrat"/>
                  <a:sym typeface="Montserrat"/>
                </a:rPr>
                <a:t>info@vaspolymers.com</a:t>
              </a:r>
              <a:endParaRPr lang="en-US" sz="2800" dirty="0">
                <a:solidFill>
                  <a:srgbClr val="322F5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796302" y="6143792"/>
              <a:ext cx="447187" cy="447187"/>
            </a:xfrm>
            <a:custGeom>
              <a:avLst/>
              <a:gdLst/>
              <a:ahLst/>
              <a:cxnLst/>
              <a:rect l="l" t="t" r="r" b="b"/>
              <a:pathLst>
                <a:path w="447187" h="447187">
                  <a:moveTo>
                    <a:pt x="0" y="0"/>
                  </a:moveTo>
                  <a:lnTo>
                    <a:pt x="447187" y="0"/>
                  </a:lnTo>
                  <a:lnTo>
                    <a:pt x="447187" y="447187"/>
                  </a:lnTo>
                  <a:lnTo>
                    <a:pt x="0" y="4471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34" name="Group 33"/>
          <p:cNvGrpSpPr/>
          <p:nvPr/>
        </p:nvGrpSpPr>
        <p:grpSpPr>
          <a:xfrm>
            <a:off x="6796301" y="6838938"/>
            <a:ext cx="6972863" cy="1535311"/>
            <a:chOff x="6796302" y="6838934"/>
            <a:chExt cx="3192536" cy="485287"/>
          </a:xfrm>
        </p:grpSpPr>
        <p:sp>
          <p:nvSpPr>
            <p:cNvPr id="14" name="TextBox 14"/>
            <p:cNvSpPr txBox="1"/>
            <p:nvPr/>
          </p:nvSpPr>
          <p:spPr>
            <a:xfrm>
              <a:off x="7381807" y="6838934"/>
              <a:ext cx="1101899" cy="178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27"/>
                </a:lnSpc>
                <a:spcBef>
                  <a:spcPct val="0"/>
                </a:spcBef>
              </a:pPr>
              <a:r>
                <a:rPr lang="en-US" sz="2800" b="1" dirty="0">
                  <a:solidFill>
                    <a:srgbClr val="322F50"/>
                  </a:solidFill>
                  <a:latin typeface="Arial Black" panose="020B0A04020102020204" pitchFamily="34" charset="0"/>
                  <a:ea typeface="Montserrat Semi-Bold"/>
                  <a:cs typeface="Montserrat Semi-Bold"/>
                  <a:sym typeface="Montserrat Semi-Bold"/>
                </a:rPr>
                <a:t>Website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81807" y="7102908"/>
              <a:ext cx="2607031" cy="1540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56"/>
                </a:lnSpc>
                <a:spcBef>
                  <a:spcPct val="0"/>
                </a:spcBef>
              </a:pPr>
              <a:r>
                <a:rPr lang="en-US" sz="2400" dirty="0" smtClean="0">
                  <a:solidFill>
                    <a:srgbClr val="322F50"/>
                  </a:solidFill>
                  <a:latin typeface="Arial Black" panose="020B0A04020102020204" pitchFamily="34" charset="0"/>
                  <a:ea typeface="Montserrat"/>
                  <a:cs typeface="Montserrat"/>
                  <a:sym typeface="Montserrat"/>
                </a:rPr>
                <a:t>www.vaspolymers.com</a:t>
              </a:r>
              <a:endParaRPr lang="en-US" sz="2400" dirty="0">
                <a:solidFill>
                  <a:srgbClr val="322F5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5" name="Freeform 25"/>
            <p:cNvSpPr/>
            <p:nvPr/>
          </p:nvSpPr>
          <p:spPr>
            <a:xfrm>
              <a:off x="6796302" y="6877034"/>
              <a:ext cx="447187" cy="447187"/>
            </a:xfrm>
            <a:custGeom>
              <a:avLst/>
              <a:gdLst/>
              <a:ahLst/>
              <a:cxnLst/>
              <a:rect l="l" t="t" r="r" b="b"/>
              <a:pathLst>
                <a:path w="447187" h="447187">
                  <a:moveTo>
                    <a:pt x="0" y="0"/>
                  </a:moveTo>
                  <a:lnTo>
                    <a:pt x="447187" y="0"/>
                  </a:lnTo>
                  <a:lnTo>
                    <a:pt x="447187" y="447187"/>
                  </a:lnTo>
                  <a:lnTo>
                    <a:pt x="0" y="4471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32" name="Group 31"/>
          <p:cNvGrpSpPr/>
          <p:nvPr/>
        </p:nvGrpSpPr>
        <p:grpSpPr>
          <a:xfrm>
            <a:off x="6648497" y="4323738"/>
            <a:ext cx="5700498" cy="740956"/>
            <a:chOff x="6796302" y="5360795"/>
            <a:chExt cx="2284823" cy="496942"/>
          </a:xfrm>
        </p:grpSpPr>
        <p:sp>
          <p:nvSpPr>
            <p:cNvPr id="11" name="TextBox 11"/>
            <p:cNvSpPr txBox="1"/>
            <p:nvPr/>
          </p:nvSpPr>
          <p:spPr>
            <a:xfrm>
              <a:off x="7381807" y="5616724"/>
              <a:ext cx="1699318" cy="1769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56"/>
                </a:lnSpc>
                <a:spcBef>
                  <a:spcPct val="0"/>
                </a:spcBef>
              </a:pPr>
              <a:r>
                <a:rPr lang="en-US" sz="2400" dirty="0" smtClean="0">
                  <a:solidFill>
                    <a:srgbClr val="322F50"/>
                  </a:solidFill>
                  <a:latin typeface="Arial Black" panose="020B0A04020102020204" pitchFamily="34" charset="0"/>
                  <a:ea typeface="Montserrat"/>
                  <a:cs typeface="Montserrat"/>
                  <a:sym typeface="Montserrat"/>
                </a:rPr>
                <a:t>9099098834</a:t>
              </a:r>
              <a:endParaRPr lang="en-US" sz="2400" dirty="0">
                <a:solidFill>
                  <a:srgbClr val="322F5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381807" y="5360795"/>
              <a:ext cx="1101899" cy="18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27"/>
                </a:lnSpc>
                <a:spcBef>
                  <a:spcPct val="0"/>
                </a:spcBef>
              </a:pPr>
              <a:r>
                <a:rPr lang="en-US" sz="2800" b="1" dirty="0">
                  <a:solidFill>
                    <a:srgbClr val="322F50"/>
                  </a:solidFill>
                  <a:latin typeface="Arial Black" panose="020B0A04020102020204" pitchFamily="34" charset="0"/>
                  <a:ea typeface="Montserrat Semi-Bold"/>
                  <a:cs typeface="Montserrat Semi-Bold"/>
                  <a:sym typeface="Montserrat Semi-Bold"/>
                </a:rPr>
                <a:t>Phone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6796302" y="5410550"/>
              <a:ext cx="447187" cy="447187"/>
            </a:xfrm>
            <a:custGeom>
              <a:avLst/>
              <a:gdLst/>
              <a:ahLst/>
              <a:cxnLst/>
              <a:rect l="l" t="t" r="r" b="b"/>
              <a:pathLst>
                <a:path w="447187" h="447187">
                  <a:moveTo>
                    <a:pt x="0" y="0"/>
                  </a:moveTo>
                  <a:lnTo>
                    <a:pt x="447187" y="0"/>
                  </a:lnTo>
                  <a:lnTo>
                    <a:pt x="447187" y="447186"/>
                  </a:lnTo>
                  <a:lnTo>
                    <a:pt x="0" y="4471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5" name="Group 34"/>
          <p:cNvGrpSpPr/>
          <p:nvPr/>
        </p:nvGrpSpPr>
        <p:grpSpPr>
          <a:xfrm>
            <a:off x="6858000" y="8395197"/>
            <a:ext cx="7772400" cy="1337886"/>
            <a:chOff x="6796302" y="7592804"/>
            <a:chExt cx="3717717" cy="464659"/>
          </a:xfrm>
        </p:grpSpPr>
        <p:sp>
          <p:nvSpPr>
            <p:cNvPr id="15" name="TextBox 15"/>
            <p:cNvSpPr txBox="1"/>
            <p:nvPr/>
          </p:nvSpPr>
          <p:spPr>
            <a:xfrm>
              <a:off x="7381807" y="7592804"/>
              <a:ext cx="1101899" cy="1959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27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322F50"/>
                  </a:solidFill>
                  <a:latin typeface="Arial Black" panose="020B0A04020102020204" pitchFamily="34" charset="0"/>
                  <a:ea typeface="Montserrat Semi-Bold"/>
                  <a:cs typeface="Montserrat Semi-Bold"/>
                  <a:sym typeface="Montserrat Semi-Bold"/>
                </a:rPr>
                <a:t>Address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381807" y="7848194"/>
              <a:ext cx="3132212" cy="1692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56"/>
                </a:lnSpc>
                <a:spcBef>
                  <a:spcPct val="0"/>
                </a:spcBef>
              </a:pPr>
              <a:r>
                <a:rPr lang="en-US" sz="2400" dirty="0" err="1" smtClean="0">
                  <a:solidFill>
                    <a:srgbClr val="322F50"/>
                  </a:solidFill>
                  <a:latin typeface="Arial Black" panose="020B0A04020102020204" pitchFamily="34" charset="0"/>
                  <a:ea typeface="Montserrat"/>
                  <a:cs typeface="Montserrat"/>
                  <a:sym typeface="Montserrat"/>
                </a:rPr>
                <a:t>Sanand</a:t>
              </a:r>
              <a:r>
                <a:rPr lang="en-US" sz="2400" dirty="0" smtClean="0">
                  <a:solidFill>
                    <a:srgbClr val="322F50"/>
                  </a:solidFill>
                  <a:latin typeface="Arial Black" panose="020B0A04020102020204" pitchFamily="34" charset="0"/>
                  <a:ea typeface="Montserrat"/>
                  <a:cs typeface="Montserrat"/>
                  <a:sym typeface="Montserrat"/>
                </a:rPr>
                <a:t> II,  GIDC </a:t>
              </a:r>
              <a:r>
                <a:rPr lang="en-US" sz="2400" dirty="0" err="1" smtClean="0">
                  <a:solidFill>
                    <a:srgbClr val="322F50"/>
                  </a:solidFill>
                  <a:latin typeface="Arial Black" panose="020B0A04020102020204" pitchFamily="34" charset="0"/>
                  <a:ea typeface="Montserrat"/>
                  <a:cs typeface="Montserrat"/>
                  <a:sym typeface="Montserrat"/>
                </a:rPr>
                <a:t>Sanand</a:t>
              </a:r>
              <a:r>
                <a:rPr lang="en-US" sz="2400" dirty="0" smtClean="0">
                  <a:solidFill>
                    <a:srgbClr val="322F50"/>
                  </a:solidFill>
                  <a:latin typeface="Arial Black" panose="020B0A04020102020204" pitchFamily="34" charset="0"/>
                  <a:ea typeface="Montserrat"/>
                  <a:cs typeface="Montserrat"/>
                  <a:sym typeface="Montserrat"/>
                </a:rPr>
                <a:t>, Ahmedabad</a:t>
              </a:r>
              <a:endParaRPr lang="en-US" sz="2400" dirty="0">
                <a:solidFill>
                  <a:srgbClr val="322F50"/>
                </a:solidFill>
                <a:latin typeface="Arial Black" panose="020B0A04020102020204" pitchFamily="34" charset="0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7" name="Freeform 27"/>
            <p:cNvSpPr/>
            <p:nvPr/>
          </p:nvSpPr>
          <p:spPr>
            <a:xfrm>
              <a:off x="6796302" y="7610276"/>
              <a:ext cx="447187" cy="447187"/>
            </a:xfrm>
            <a:custGeom>
              <a:avLst/>
              <a:gdLst/>
              <a:ahLst/>
              <a:cxnLst/>
              <a:rect l="l" t="t" r="r" b="b"/>
              <a:pathLst>
                <a:path w="447187" h="447187">
                  <a:moveTo>
                    <a:pt x="0" y="0"/>
                  </a:moveTo>
                  <a:lnTo>
                    <a:pt x="447187" y="0"/>
                  </a:lnTo>
                  <a:lnTo>
                    <a:pt x="447187" y="447187"/>
                  </a:lnTo>
                  <a:lnTo>
                    <a:pt x="0" y="4471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=""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28" name="TextBox 28"/>
          <p:cNvSpPr txBox="1"/>
          <p:nvPr/>
        </p:nvSpPr>
        <p:spPr>
          <a:xfrm>
            <a:off x="3566081" y="819034"/>
            <a:ext cx="8149287" cy="1565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2389"/>
              </a:lnSpc>
              <a:spcBef>
                <a:spcPct val="0"/>
              </a:spcBef>
            </a:pPr>
            <a:r>
              <a:rPr lang="en-US" sz="10324" b="1" spc="371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Thank You!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298378" y="8959453"/>
            <a:ext cx="2905530" cy="120031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1069" y="261149"/>
            <a:ext cx="1840391" cy="141229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527223" y="147177"/>
            <a:ext cx="1310754" cy="16402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942</Words>
  <Application>Microsoft Office PowerPoint</Application>
  <PresentationFormat>Custom</PresentationFormat>
  <Paragraphs>348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Tahoma</vt:lpstr>
      <vt:lpstr>Calibri</vt:lpstr>
      <vt:lpstr>Montserrat Classic Bold</vt:lpstr>
      <vt:lpstr>Montserrat</vt:lpstr>
      <vt:lpstr>Arial Black</vt:lpstr>
      <vt:lpstr>Montserrat Classic</vt:lpstr>
      <vt:lpstr>Wingdings</vt:lpstr>
      <vt:lpstr>Arimo</vt:lpstr>
      <vt:lpstr>Times New Roman</vt:lpstr>
      <vt:lpstr>Arial MT</vt:lpstr>
      <vt:lpstr>Arial</vt:lpstr>
      <vt:lpstr>Montserrat Semi-Bold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Green Modern Professional Company Profile Presentation</dc:title>
  <dc:creator>VAS POLYMERS</dc:creator>
  <cp:lastModifiedBy>Microsoft account</cp:lastModifiedBy>
  <cp:revision>77</cp:revision>
  <dcterms:created xsi:type="dcterms:W3CDTF">2006-08-16T00:00:00Z</dcterms:created>
  <dcterms:modified xsi:type="dcterms:W3CDTF">2024-09-23T11:42:24Z</dcterms:modified>
  <dc:identifier>DAGRYHnXTtU</dc:identifier>
</cp:coreProperties>
</file>